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D25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622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03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103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048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543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206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097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704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077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092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38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BB26-2FB4-F14C-B2D8-CC222D7E8488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C7C5-3253-9B42-9AC8-576EC195F6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695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wlibrary.unm.edu/nrj/29/2/07_gould_transf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4397"/>
            <a:ext cx="7772400" cy="1966053"/>
          </a:xfrm>
        </p:spPr>
        <p:txBody>
          <a:bodyPr>
            <a:normAutofit/>
          </a:bodyPr>
          <a:lstStyle/>
          <a:p>
            <a:r>
              <a:rPr lang="en-US" dirty="0" smtClean="0"/>
              <a:t>Potential “ERCOT-Like” Improvements to Water Policy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Joe Freeland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Mathews &amp; Freeland, LLP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37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Problems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92"/>
            <a:ext cx="8229600" cy="48562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Lack of transparency /enforcement of water rights.</a:t>
            </a:r>
          </a:p>
          <a:p>
            <a:pPr lvl="1"/>
            <a:r>
              <a:rPr lang="en-US" dirty="0" smtClean="0"/>
              <a:t>Practice of permitting to drought of record is inefficient.</a:t>
            </a:r>
          </a:p>
          <a:p>
            <a:pPr lvl="1"/>
            <a:r>
              <a:rPr lang="en-US" dirty="0" smtClean="0"/>
              <a:t>Hidden subsidies.</a:t>
            </a:r>
          </a:p>
          <a:p>
            <a:r>
              <a:rPr lang="en-US" dirty="0" smtClean="0"/>
              <a:t>Lack of efficient mechanisms for water </a:t>
            </a:r>
            <a:r>
              <a:rPr lang="en-US" dirty="0"/>
              <a:t>r</a:t>
            </a:r>
            <a:r>
              <a:rPr lang="en-US" dirty="0" smtClean="0"/>
              <a:t>ight transfers.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Policy of state to promot</a:t>
            </a:r>
            <a:r>
              <a:rPr lang="en-US" dirty="0" smtClean="0"/>
              <a:t>e voluntary transfers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Transfers necessary to optimize use of resource (drought transfers)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Permanent transfers administratively difficult</a:t>
            </a:r>
          </a:p>
          <a:p>
            <a:pPr lvl="1"/>
            <a:r>
              <a:rPr lang="en-US" dirty="0" smtClean="0"/>
              <a:t>Temporary transfers. </a:t>
            </a:r>
            <a:r>
              <a:rPr lang="en-US" dirty="0" smtClean="0">
                <a:solidFill>
                  <a:schemeClr val="bg1"/>
                </a:solidFill>
              </a:rPr>
              <a:t>During periods of shortage, existing structural and institutional barriers prevent water from being temporarily reallocated to the highest and best use (economic or societal). </a:t>
            </a:r>
          </a:p>
          <a:p>
            <a:r>
              <a:rPr lang="en-US" dirty="0" smtClean="0"/>
              <a:t>Short-term water planning.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68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Potential ERCOT-Like Solutions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95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Create and use an independent entity to efficiently monitor and enforce water rights.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Decide on a consistent, non-ad hoc, approach to reallocation of rights – market-based approach or utility-based approach.  </a:t>
            </a:r>
            <a:r>
              <a:rPr lang="en-US" dirty="0" smtClean="0"/>
              <a:t>Implement the chosen approach.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Integrated/flexible planning.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338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166"/>
            <a:ext cx="8229600" cy="48209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ERCOT provides a centralized repository of data regarding planning, real-time supply/demand, and market clearing.  </a:t>
            </a:r>
          </a:p>
          <a:p>
            <a:r>
              <a:rPr lang="en-US" dirty="0" smtClean="0"/>
              <a:t>Prior adjudication system needs a clearinghouse to implement first-in-time/first-in-right.  </a:t>
            </a:r>
            <a:endParaRPr lang="en-US" dirty="0"/>
          </a:p>
          <a:p>
            <a:r>
              <a:rPr lang="en-US" dirty="0" smtClean="0"/>
              <a:t>All users need  information about uses within the basin – future and real-time.</a:t>
            </a:r>
          </a:p>
          <a:p>
            <a:r>
              <a:rPr lang="en-US" dirty="0" smtClean="0"/>
              <a:t>Ideally – not a state agency or not subject to case-by-case APA review.</a:t>
            </a:r>
          </a:p>
          <a:p>
            <a:r>
              <a:rPr lang="en-US" dirty="0" smtClean="0"/>
              <a:t>Most of the necessary roles can be provided by Watermaster under existing statutory provisions.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910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to 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 TCEQ enforcement/reallocation approach is ad hoc. No way to predict outcomes.  Dependability/reliability of rights uncertain.</a:t>
            </a:r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Market Approach. [ERCOT Generation]. Make rights freely transferable.  Establish market for supervision/clearing.</a:t>
            </a:r>
          </a:p>
          <a:p>
            <a:pPr lvl="1"/>
            <a:r>
              <a:rPr lang="en-US" dirty="0" smtClean="0"/>
              <a:t>Utility Approach/Mutualization. [ERCOT Transmission]. Transfer all water rights in basin to single owner w/ tariff governing allocation/rates.</a:t>
            </a:r>
          </a:p>
          <a:p>
            <a:r>
              <a:rPr lang="en-US" dirty="0" smtClean="0"/>
              <a:t>Variations – different basins, different approaches.  Rio Grande/Colorado/Brazos.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07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Market-Based Approach – Need to Commodify Water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04"/>
            <a:ext cx="8229600" cy="442121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Need a fungible commodity for market solutions to work.</a:t>
            </a:r>
          </a:p>
          <a:p>
            <a:r>
              <a:rPr lang="en-US" dirty="0" smtClean="0"/>
              <a:t>Deregulation of vertically-integrated electric utilities – required standardization of product</a:t>
            </a:r>
          </a:p>
          <a:p>
            <a:r>
              <a:rPr lang="en-US" dirty="0" smtClean="0"/>
              <a:t>Current system too bulky/rights too unique to be easily transferred/reallocated.</a:t>
            </a:r>
          </a:p>
          <a:p>
            <a:r>
              <a:rPr lang="en-US" dirty="0" smtClean="0"/>
              <a:t>Need standardized method to quantify diversion amount, change location, etc. Problem – No Injury Rule</a:t>
            </a:r>
          </a:p>
          <a:p>
            <a:r>
              <a:rPr lang="en-US" dirty="0" smtClean="0"/>
              <a:t>BRA Sys/Ops – attempt to achieve through permit.</a:t>
            </a:r>
          </a:p>
          <a:p>
            <a:r>
              <a:rPr lang="en-US" dirty="0" smtClean="0"/>
              <a:t>TCEQ has statutory power to partially commodify water rights – use of rulemaking to address issues rather than individual permits.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368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Utility-Based Approach/Mutualization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ERCOT Transmission essentially controlled by ERCOT/State with rents paid to transmission owners. </a:t>
            </a:r>
          </a:p>
          <a:p>
            <a:r>
              <a:rPr lang="en-US" dirty="0" smtClean="0"/>
              <a:t>Some (all?) Texas basins not suited to market-based solutions.  Lack of liquidity, concentrations of market power</a:t>
            </a:r>
          </a:p>
          <a:p>
            <a:r>
              <a:rPr lang="en-US" dirty="0" smtClean="0"/>
              <a:t>Legislative incentives to promote voluntary transfers of water rights in a basin/sub-basin to a single entity.  </a:t>
            </a:r>
          </a:p>
          <a:p>
            <a:r>
              <a:rPr lang="en-US" dirty="0" smtClean="0"/>
              <a:t>Alternative - water right holders could b incented to transfer water rights in exchange for shares with entitlements to specific quantities of water.</a:t>
            </a:r>
          </a:p>
          <a:p>
            <a:r>
              <a:rPr lang="en-US" dirty="0" smtClean="0"/>
              <a:t>Development of appropriate and binding tariffs for each basin.  [LCRA Water Management Plan].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464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92"/>
            <a:ext cx="8229600" cy="4856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ERCOT plans on a variety of horizons - identifies expected demand, allows market to find solution. </a:t>
            </a:r>
          </a:p>
          <a:p>
            <a:r>
              <a:rPr lang="en-US" dirty="0" smtClean="0"/>
              <a:t>State water planning – good for identifying long-term supply needs (large reservoir planning), but not suitable for facilitating short-term or market-based solutions.</a:t>
            </a:r>
          </a:p>
          <a:p>
            <a:r>
              <a:rPr lang="en-US" dirty="0" smtClean="0"/>
              <a:t>Need an entity (TWDB or watermaster) capable of spotting near-term problems and brokering near-term solutions.</a:t>
            </a:r>
          </a:p>
          <a:p>
            <a:r>
              <a:rPr lang="en-US" dirty="0" smtClean="0"/>
              <a:t>Regional/State water planning not well integrated with electric generation planning. Mostly useless for meeting future needs for future generation.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84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Anderson/Snyder, </a:t>
            </a:r>
            <a:r>
              <a:rPr lang="en-US" i="1" dirty="0" smtClean="0"/>
              <a:t>Water Markets – Priming the Invisible Pump </a:t>
            </a:r>
            <a:r>
              <a:rPr lang="en-US" dirty="0" smtClean="0"/>
              <a:t>(Cato Institute, 1997).</a:t>
            </a:r>
          </a:p>
          <a:p>
            <a:r>
              <a:rPr lang="en-US" dirty="0" smtClean="0"/>
              <a:t>George Gould, </a:t>
            </a:r>
            <a:r>
              <a:rPr lang="en-US" i="1" dirty="0" smtClean="0"/>
              <a:t>Transfer of Water Rights</a:t>
            </a:r>
            <a:r>
              <a:rPr lang="en-US" dirty="0" smtClean="0"/>
              <a:t>, 29 Nat. Resources J. 459 (1989).</a:t>
            </a:r>
          </a:p>
          <a:p>
            <a:r>
              <a:rPr lang="en-US" dirty="0" smtClean="0"/>
              <a:t>Mark Squillace, </a:t>
            </a:r>
            <a:r>
              <a:rPr lang="en-US" i="1" dirty="0" smtClean="0"/>
              <a:t>Water Transfers for a Changing Climate</a:t>
            </a:r>
            <a:r>
              <a:rPr lang="en-US" dirty="0" smtClean="0"/>
              <a:t>, 53 Nat. Resources J. 55 (2013).</a:t>
            </a:r>
          </a:p>
          <a:p>
            <a:r>
              <a:rPr lang="en-US" i="1" dirty="0" smtClean="0"/>
              <a:t>Water Markets in Australia – A Short History (2011).</a:t>
            </a:r>
            <a:r>
              <a:rPr lang="en-US" sz="2000" dirty="0" smtClean="0">
                <a:hlinkClick r:id="rId2"/>
              </a:rPr>
              <a:t>.unm.edu/nrj/29/2/07_gould_transfer.pdf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718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7370</TotalTime>
  <Words>727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Potential “ERCOT-Like” Improvements to Water Policy</vt:lpstr>
      <vt:lpstr>Problems</vt:lpstr>
      <vt:lpstr>Potential ERCOT-Like Solutions</vt:lpstr>
      <vt:lpstr>Clearinghouse</vt:lpstr>
      <vt:lpstr>Commit to an Approach</vt:lpstr>
      <vt:lpstr>Market-Based Approach – Need to Commodify Water Rights</vt:lpstr>
      <vt:lpstr>Utility-Based Approach/Mutualization</vt:lpstr>
      <vt:lpstr>Planning</vt:lpstr>
      <vt:lpstr>Further Reading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 Energy Markets as a Model for Water Policy</dc:title>
  <dc:creator>Joe Freeland</dc:creator>
  <cp:lastModifiedBy>David Fisher</cp:lastModifiedBy>
  <cp:revision>37</cp:revision>
  <dcterms:created xsi:type="dcterms:W3CDTF">2014-03-21T04:47:17Z</dcterms:created>
  <dcterms:modified xsi:type="dcterms:W3CDTF">2014-03-21T04:48:17Z</dcterms:modified>
</cp:coreProperties>
</file>