
<file path=[Content_Types].xml><?xml version="1.0" encoding="utf-8"?>
<Types xmlns="http://schemas.openxmlformats.org/package/2006/content-types">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charts/chart1.xml" ContentType="application/vnd.openxmlformats-officedocument.drawingml.chart+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theme/theme4.xml" ContentType="application/vnd.openxmlformats-officedocument.them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4" r:id="rId1"/>
    <p:sldMasterId id="2147483682" r:id="rId2"/>
  </p:sldMasterIdLst>
  <p:notesMasterIdLst>
    <p:notesMasterId r:id="rId19"/>
  </p:notesMasterIdLst>
  <p:handoutMasterIdLst>
    <p:handoutMasterId r:id="rId20"/>
  </p:handoutMasterIdLst>
  <p:sldIdLst>
    <p:sldId id="565" r:id="rId3"/>
    <p:sldId id="766" r:id="rId4"/>
    <p:sldId id="786" r:id="rId5"/>
    <p:sldId id="787" r:id="rId6"/>
    <p:sldId id="789" r:id="rId7"/>
    <p:sldId id="808" r:id="rId8"/>
    <p:sldId id="768" r:id="rId9"/>
    <p:sldId id="800" r:id="rId10"/>
    <p:sldId id="799" r:id="rId11"/>
    <p:sldId id="781" r:id="rId12"/>
    <p:sldId id="801" r:id="rId13"/>
    <p:sldId id="802" r:id="rId14"/>
    <p:sldId id="775" r:id="rId15"/>
    <p:sldId id="805" r:id="rId16"/>
    <p:sldId id="807" r:id="rId17"/>
    <p:sldId id="566" r:id="rId18"/>
  </p:sldIdLst>
  <p:sldSz cx="9144000" cy="6858000" type="screen4x3"/>
  <p:notesSz cx="7010400" cy="92964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000099"/>
    <a:srgbClr val="009900"/>
    <a:srgbClr val="FF6600"/>
    <a:srgbClr val="FFCC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2591" autoAdjust="0"/>
    <p:restoredTop sz="80174" autoAdjust="0"/>
  </p:normalViewPr>
  <p:slideViewPr>
    <p:cSldViewPr snapToGrid="0">
      <p:cViewPr varScale="1">
        <p:scale>
          <a:sx n="87" d="100"/>
          <a:sy n="87" d="100"/>
        </p:scale>
        <p:origin x="-8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32"/>
    </p:cViewPr>
  </p:sorterViewPr>
  <p:notesViewPr>
    <p:cSldViewPr snapToGrid="0">
      <p:cViewPr>
        <p:scale>
          <a:sx n="100" d="100"/>
          <a:sy n="100" d="100"/>
        </p:scale>
        <p:origin x="-1584" y="-72"/>
      </p:cViewPr>
      <p:guideLst>
        <p:guide orient="horz" pos="2929"/>
        <p:guide pos="2207"/>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flores\Local%20Settings\Temporary%20Internet%20Files\Content.Outlook\65XWQVF3\Customer%20Water%20Use%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684899708637338"/>
          <c:y val="0.156963436501131"/>
          <c:w val="0.927432557168886"/>
          <c:h val="0.699368259660612"/>
        </c:manualLayout>
      </c:layout>
      <c:lineChart>
        <c:grouping val="standard"/>
        <c:ser>
          <c:idx val="0"/>
          <c:order val="0"/>
          <c:tx>
            <c:strRef>
              <c:f>'12-month'!$B$2</c:f>
              <c:strCache>
                <c:ptCount val="1"/>
                <c:pt idx="0">
                  <c:v>Net Demand</c:v>
                </c:pt>
              </c:strCache>
            </c:strRef>
          </c:tx>
          <c:marker>
            <c:symbol val="none"/>
          </c:marker>
          <c:cat>
            <c:numRef>
              <c:f>'12-month'!$A$3:$A$37</c:f>
              <c:numCache>
                <c:formatCode>General</c:formatCode>
                <c:ptCount val="35"/>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numCache>
            </c:numRef>
          </c:cat>
          <c:val>
            <c:numRef>
              <c:f>'12-month'!$B$3:$B$37</c:f>
              <c:numCache>
                <c:formatCode>#,##0</c:formatCode>
                <c:ptCount val="35"/>
                <c:pt idx="0">
                  <c:v>187.0</c:v>
                </c:pt>
                <c:pt idx="1">
                  <c:v>219.0</c:v>
                </c:pt>
                <c:pt idx="2">
                  <c:v>195.0</c:v>
                </c:pt>
                <c:pt idx="3">
                  <c:v>225.0</c:v>
                </c:pt>
                <c:pt idx="4">
                  <c:v>196.0</c:v>
                </c:pt>
                <c:pt idx="5">
                  <c:v>213.0</c:v>
                </c:pt>
                <c:pt idx="6">
                  <c:v>190.0</c:v>
                </c:pt>
                <c:pt idx="7">
                  <c:v>187.0</c:v>
                </c:pt>
                <c:pt idx="8">
                  <c:v>177.0</c:v>
                </c:pt>
                <c:pt idx="9">
                  <c:v>188.0</c:v>
                </c:pt>
                <c:pt idx="10">
                  <c:v>180.0</c:v>
                </c:pt>
                <c:pt idx="11">
                  <c:v>166.0</c:v>
                </c:pt>
                <c:pt idx="12">
                  <c:v>153.0</c:v>
                </c:pt>
                <c:pt idx="13">
                  <c:v>154.0</c:v>
                </c:pt>
                <c:pt idx="14">
                  <c:v>160.0</c:v>
                </c:pt>
                <c:pt idx="15">
                  <c:v>156.0</c:v>
                </c:pt>
                <c:pt idx="16">
                  <c:v>154.0</c:v>
                </c:pt>
                <c:pt idx="17">
                  <c:v>157.0</c:v>
                </c:pt>
                <c:pt idx="18">
                  <c:v>150.0</c:v>
                </c:pt>
                <c:pt idx="19">
                  <c:v>154.0</c:v>
                </c:pt>
                <c:pt idx="20">
                  <c:v>152.0</c:v>
                </c:pt>
                <c:pt idx="21">
                  <c:v>146.0</c:v>
                </c:pt>
                <c:pt idx="22">
                  <c:v>143.0</c:v>
                </c:pt>
                <c:pt idx="23">
                  <c:v>127.0</c:v>
                </c:pt>
                <c:pt idx="24">
                  <c:v>132.0</c:v>
                </c:pt>
                <c:pt idx="25" formatCode="General">
                  <c:v>121.0</c:v>
                </c:pt>
                <c:pt idx="26" formatCode="General">
                  <c:v>137.0</c:v>
                </c:pt>
                <c:pt idx="27" formatCode="General">
                  <c:v>145.0</c:v>
                </c:pt>
                <c:pt idx="28" formatCode="General">
                  <c:v>123.0</c:v>
                </c:pt>
                <c:pt idx="29" formatCode="General">
                  <c:v>149.0</c:v>
                </c:pt>
                <c:pt idx="30" formatCode="General">
                  <c:v>135.0</c:v>
                </c:pt>
                <c:pt idx="31" formatCode="General">
                  <c:v>128.0</c:v>
                </c:pt>
                <c:pt idx="32" formatCode="General">
                  <c:v>149.0</c:v>
                </c:pt>
                <c:pt idx="33" formatCode="General">
                  <c:v>139.0</c:v>
                </c:pt>
                <c:pt idx="34" formatCode="General">
                  <c:v>127.0</c:v>
                </c:pt>
              </c:numCache>
            </c:numRef>
          </c:val>
        </c:ser>
        <c:dLbls/>
        <c:marker val="1"/>
        <c:axId val="398554968"/>
        <c:axId val="399070408"/>
      </c:lineChart>
      <c:catAx>
        <c:axId val="398554968"/>
        <c:scaling>
          <c:orientation val="minMax"/>
        </c:scaling>
        <c:axPos val="b"/>
        <c:numFmt formatCode="General" sourceLinked="1"/>
        <c:tickLblPos val="nextTo"/>
        <c:txPr>
          <a:bodyPr/>
          <a:lstStyle/>
          <a:p>
            <a:pPr>
              <a:defRPr sz="1600"/>
            </a:pPr>
            <a:endParaRPr lang="en-US"/>
          </a:p>
        </c:txPr>
        <c:crossAx val="399070408"/>
        <c:crosses val="autoZero"/>
        <c:auto val="1"/>
        <c:lblAlgn val="ctr"/>
        <c:lblOffset val="100"/>
        <c:tickLblSkip val="5"/>
        <c:tickMarkSkip val="1"/>
        <c:noMultiLvlLbl val="1"/>
      </c:catAx>
      <c:valAx>
        <c:axId val="399070408"/>
        <c:scaling>
          <c:orientation val="minMax"/>
          <c:max val="230.0"/>
          <c:min val="110.0"/>
        </c:scaling>
        <c:axPos val="l"/>
        <c:majorGridlines/>
        <c:numFmt formatCode="#,##0" sourceLinked="1"/>
        <c:tickLblPos val="nextTo"/>
        <c:txPr>
          <a:bodyPr/>
          <a:lstStyle/>
          <a:p>
            <a:pPr>
              <a:defRPr sz="1800"/>
            </a:pPr>
            <a:endParaRPr lang="en-US"/>
          </a:p>
        </c:txPr>
        <c:crossAx val="398554968"/>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2" y="0"/>
            <a:ext cx="3037523" cy="464662"/>
          </a:xfrm>
          <a:prstGeom prst="rect">
            <a:avLst/>
          </a:prstGeom>
          <a:noFill/>
          <a:ln w="9525">
            <a:noFill/>
            <a:miter lim="800000"/>
            <a:headEnd/>
            <a:tailEnd/>
          </a:ln>
          <a:effectLst/>
        </p:spPr>
        <p:txBody>
          <a:bodyPr vert="horz" wrap="square" lIns="93081" tIns="46542" rIns="93081" bIns="46542" numCol="1" anchor="t" anchorCtr="0" compatLnSpc="1">
            <a:prstTxWarp prst="textNoShape">
              <a:avLst/>
            </a:prstTxWarp>
          </a:bodyPr>
          <a:lstStyle>
            <a:lvl1pPr defTabSz="932141">
              <a:spcBef>
                <a:spcPct val="0"/>
              </a:spcBef>
              <a:buFontTx/>
              <a:buNone/>
              <a:defRPr sz="1200">
                <a:solidFill>
                  <a:schemeClr val="tx1"/>
                </a:solidFill>
                <a:latin typeface="Arial" charset="0"/>
              </a:defRPr>
            </a:lvl1pPr>
          </a:lstStyle>
          <a:p>
            <a:endParaRPr lang="en-US"/>
          </a:p>
        </p:txBody>
      </p:sp>
      <p:sp>
        <p:nvSpPr>
          <p:cNvPr id="131075" name="Rectangle 3"/>
          <p:cNvSpPr>
            <a:spLocks noGrp="1" noChangeArrowheads="1"/>
          </p:cNvSpPr>
          <p:nvPr>
            <p:ph type="dt" sz="quarter" idx="1"/>
          </p:nvPr>
        </p:nvSpPr>
        <p:spPr bwMode="auto">
          <a:xfrm>
            <a:off x="3972878" y="0"/>
            <a:ext cx="3037523" cy="464662"/>
          </a:xfrm>
          <a:prstGeom prst="rect">
            <a:avLst/>
          </a:prstGeom>
          <a:noFill/>
          <a:ln w="9525">
            <a:noFill/>
            <a:miter lim="800000"/>
            <a:headEnd/>
            <a:tailEnd/>
          </a:ln>
          <a:effectLst/>
        </p:spPr>
        <p:txBody>
          <a:bodyPr vert="horz" wrap="square" lIns="93081" tIns="46542" rIns="93081" bIns="46542" numCol="1" anchor="t" anchorCtr="0" compatLnSpc="1">
            <a:prstTxWarp prst="textNoShape">
              <a:avLst/>
            </a:prstTxWarp>
          </a:bodyPr>
          <a:lstStyle>
            <a:lvl1pPr algn="r" defTabSz="932141">
              <a:spcBef>
                <a:spcPct val="0"/>
              </a:spcBef>
              <a:buFontTx/>
              <a:buNone/>
              <a:defRPr sz="1200">
                <a:solidFill>
                  <a:schemeClr val="tx1"/>
                </a:solidFill>
                <a:latin typeface="Arial" charset="0"/>
              </a:defRPr>
            </a:lvl1pPr>
          </a:lstStyle>
          <a:p>
            <a:endParaRPr lang="en-US"/>
          </a:p>
        </p:txBody>
      </p:sp>
      <p:sp>
        <p:nvSpPr>
          <p:cNvPr id="131076" name="Rectangle 4"/>
          <p:cNvSpPr>
            <a:spLocks noGrp="1" noChangeArrowheads="1"/>
          </p:cNvSpPr>
          <p:nvPr>
            <p:ph type="ftr" sz="quarter" idx="2"/>
          </p:nvPr>
        </p:nvSpPr>
        <p:spPr bwMode="auto">
          <a:xfrm>
            <a:off x="2" y="8831744"/>
            <a:ext cx="3037523" cy="464661"/>
          </a:xfrm>
          <a:prstGeom prst="rect">
            <a:avLst/>
          </a:prstGeom>
          <a:noFill/>
          <a:ln w="9525">
            <a:noFill/>
            <a:miter lim="800000"/>
            <a:headEnd/>
            <a:tailEnd/>
          </a:ln>
          <a:effectLst/>
        </p:spPr>
        <p:txBody>
          <a:bodyPr vert="horz" wrap="square" lIns="93081" tIns="46542" rIns="93081" bIns="46542" numCol="1" anchor="b" anchorCtr="0" compatLnSpc="1">
            <a:prstTxWarp prst="textNoShape">
              <a:avLst/>
            </a:prstTxWarp>
          </a:bodyPr>
          <a:lstStyle>
            <a:lvl1pPr defTabSz="932141">
              <a:spcBef>
                <a:spcPct val="0"/>
              </a:spcBef>
              <a:buFontTx/>
              <a:buNone/>
              <a:defRPr sz="1200">
                <a:solidFill>
                  <a:schemeClr val="tx1"/>
                </a:solidFill>
                <a:latin typeface="Arial" charset="0"/>
              </a:defRPr>
            </a:lvl1pPr>
          </a:lstStyle>
          <a:p>
            <a:endParaRPr lang="en-US"/>
          </a:p>
        </p:txBody>
      </p:sp>
      <p:sp>
        <p:nvSpPr>
          <p:cNvPr id="131077" name="Rectangle 5"/>
          <p:cNvSpPr>
            <a:spLocks noGrp="1" noChangeArrowheads="1"/>
          </p:cNvSpPr>
          <p:nvPr>
            <p:ph type="sldNum" sz="quarter" idx="3"/>
          </p:nvPr>
        </p:nvSpPr>
        <p:spPr bwMode="auto">
          <a:xfrm>
            <a:off x="3972878" y="8831744"/>
            <a:ext cx="3037523" cy="464661"/>
          </a:xfrm>
          <a:prstGeom prst="rect">
            <a:avLst/>
          </a:prstGeom>
          <a:noFill/>
          <a:ln w="9525">
            <a:noFill/>
            <a:miter lim="800000"/>
            <a:headEnd/>
            <a:tailEnd/>
          </a:ln>
          <a:effectLst/>
        </p:spPr>
        <p:txBody>
          <a:bodyPr vert="horz" wrap="square" lIns="93081" tIns="46542" rIns="93081" bIns="46542" numCol="1" anchor="b" anchorCtr="0" compatLnSpc="1">
            <a:prstTxWarp prst="textNoShape">
              <a:avLst/>
            </a:prstTxWarp>
          </a:bodyPr>
          <a:lstStyle>
            <a:lvl1pPr algn="r" defTabSz="932141">
              <a:spcBef>
                <a:spcPct val="0"/>
              </a:spcBef>
              <a:buFontTx/>
              <a:buNone/>
              <a:defRPr sz="1200">
                <a:solidFill>
                  <a:schemeClr val="tx1"/>
                </a:solidFill>
                <a:latin typeface="Arial" charset="0"/>
              </a:defRPr>
            </a:lvl1pPr>
          </a:lstStyle>
          <a:p>
            <a:fld id="{8C915625-634F-43A9-BFAE-F8FF18CA2E42}"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595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0"/>
            <a:ext cx="3037523" cy="464662"/>
          </a:xfrm>
          <a:prstGeom prst="rect">
            <a:avLst/>
          </a:prstGeom>
          <a:noFill/>
          <a:ln w="9525">
            <a:noFill/>
            <a:miter lim="800000"/>
            <a:headEnd/>
            <a:tailEnd/>
          </a:ln>
          <a:effectLst/>
        </p:spPr>
        <p:txBody>
          <a:bodyPr vert="horz" wrap="square" lIns="93081" tIns="46542" rIns="93081" bIns="46542" numCol="1" anchor="t" anchorCtr="0" compatLnSpc="1">
            <a:prstTxWarp prst="textNoShape">
              <a:avLst/>
            </a:prstTxWarp>
          </a:bodyPr>
          <a:lstStyle>
            <a:lvl1pPr defTabSz="932141">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1293" y="0"/>
            <a:ext cx="3037523" cy="464662"/>
          </a:xfrm>
          <a:prstGeom prst="rect">
            <a:avLst/>
          </a:prstGeom>
          <a:noFill/>
          <a:ln w="9525">
            <a:noFill/>
            <a:miter lim="800000"/>
            <a:headEnd/>
            <a:tailEnd/>
          </a:ln>
          <a:effectLst/>
        </p:spPr>
        <p:txBody>
          <a:bodyPr vert="horz" wrap="square" lIns="93081" tIns="46542" rIns="93081" bIns="46542" numCol="1" anchor="t" anchorCtr="0" compatLnSpc="1">
            <a:prstTxWarp prst="textNoShape">
              <a:avLst/>
            </a:prstTxWarp>
          </a:bodyPr>
          <a:lstStyle>
            <a:lvl1pPr algn="r" defTabSz="932141">
              <a:spcBef>
                <a:spcPct val="0"/>
              </a:spcBef>
              <a:buFontTx/>
              <a:buNone/>
              <a:defRPr sz="1200">
                <a:solidFill>
                  <a:schemeClr val="tx1"/>
                </a:solidFill>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1189038" y="696913"/>
            <a:ext cx="4645025" cy="348456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99141" y="4415081"/>
            <a:ext cx="5612125" cy="4185125"/>
          </a:xfrm>
          <a:prstGeom prst="rect">
            <a:avLst/>
          </a:prstGeom>
          <a:noFill/>
          <a:ln w="9525">
            <a:noFill/>
            <a:miter lim="800000"/>
            <a:headEnd/>
            <a:tailEnd/>
          </a:ln>
          <a:effectLst/>
        </p:spPr>
        <p:txBody>
          <a:bodyPr vert="horz" wrap="square" lIns="93081" tIns="46542" rIns="93081" bIns="4654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50" name="Rectangle 6"/>
          <p:cNvSpPr>
            <a:spLocks noGrp="1" noChangeArrowheads="1"/>
          </p:cNvSpPr>
          <p:nvPr>
            <p:ph type="ftr" sz="quarter" idx="4"/>
          </p:nvPr>
        </p:nvSpPr>
        <p:spPr bwMode="auto">
          <a:xfrm>
            <a:off x="2" y="8830153"/>
            <a:ext cx="3037523" cy="464662"/>
          </a:xfrm>
          <a:prstGeom prst="rect">
            <a:avLst/>
          </a:prstGeom>
          <a:noFill/>
          <a:ln w="9525">
            <a:noFill/>
            <a:miter lim="800000"/>
            <a:headEnd/>
            <a:tailEnd/>
          </a:ln>
          <a:effectLst/>
        </p:spPr>
        <p:txBody>
          <a:bodyPr vert="horz" wrap="square" lIns="93081" tIns="46542" rIns="93081" bIns="46542" numCol="1" anchor="b" anchorCtr="0" compatLnSpc="1">
            <a:prstTxWarp prst="textNoShape">
              <a:avLst/>
            </a:prstTxWarp>
          </a:bodyPr>
          <a:lstStyle>
            <a:lvl1pPr defTabSz="932141">
              <a:spcBef>
                <a:spcPct val="0"/>
              </a:spcBef>
              <a:buFontTx/>
              <a:buNone/>
              <a:defRPr sz="1200">
                <a:solidFill>
                  <a:schemeClr val="tx1"/>
                </a:solidFill>
                <a:latin typeface="Arial" charset="0"/>
              </a:defRPr>
            </a:lvl1pPr>
          </a:lstStyle>
          <a:p>
            <a:endParaRPr lang="en-US"/>
          </a:p>
        </p:txBody>
      </p:sp>
      <p:sp>
        <p:nvSpPr>
          <p:cNvPr id="6151" name="Rectangle 7"/>
          <p:cNvSpPr>
            <a:spLocks noGrp="1" noChangeArrowheads="1"/>
          </p:cNvSpPr>
          <p:nvPr>
            <p:ph type="sldNum" sz="quarter" idx="5"/>
          </p:nvPr>
        </p:nvSpPr>
        <p:spPr bwMode="auto">
          <a:xfrm>
            <a:off x="3971293" y="8830153"/>
            <a:ext cx="3037523" cy="464662"/>
          </a:xfrm>
          <a:prstGeom prst="rect">
            <a:avLst/>
          </a:prstGeom>
          <a:noFill/>
          <a:ln w="9525">
            <a:noFill/>
            <a:miter lim="800000"/>
            <a:headEnd/>
            <a:tailEnd/>
          </a:ln>
          <a:effectLst/>
        </p:spPr>
        <p:txBody>
          <a:bodyPr vert="horz" wrap="square" lIns="93081" tIns="46542" rIns="93081" bIns="46542" numCol="1" anchor="b" anchorCtr="0" compatLnSpc="1">
            <a:prstTxWarp prst="textNoShape">
              <a:avLst/>
            </a:prstTxWarp>
          </a:bodyPr>
          <a:lstStyle>
            <a:lvl1pPr algn="r" defTabSz="932141">
              <a:spcBef>
                <a:spcPct val="0"/>
              </a:spcBef>
              <a:buFontTx/>
              <a:buNone/>
              <a:defRPr sz="1200">
                <a:solidFill>
                  <a:schemeClr val="tx1"/>
                </a:solidFill>
                <a:latin typeface="Arial" charset="0"/>
              </a:defRPr>
            </a:lvl1pPr>
          </a:lstStyle>
          <a:p>
            <a:fld id="{F6AACC46-C279-443F-B556-4A2B318B4903}"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25062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now is to</a:t>
            </a:r>
            <a:r>
              <a:rPr lang="en-US" baseline="0" dirty="0" smtClean="0"/>
              <a:t> be developed within Bexar County, and we plan to expand into Wilson and Atascosa Counties at some point in the future</a:t>
            </a:r>
          </a:p>
          <a:p>
            <a:endParaRPr lang="en-US" baseline="0" dirty="0" smtClean="0"/>
          </a:p>
          <a:p>
            <a:r>
              <a:rPr lang="en-US" baseline="0" dirty="0" smtClean="0"/>
              <a:t>The first phase of the project is coming on line in 2016 at just over 11,000 ac-</a:t>
            </a:r>
            <a:r>
              <a:rPr lang="en-US" baseline="0" dirty="0" err="1" smtClean="0"/>
              <a:t>ft</a:t>
            </a:r>
            <a:endParaRPr lang="en-US" baseline="0" dirty="0" smtClean="0"/>
          </a:p>
          <a:p>
            <a:endParaRPr lang="en-US" baseline="0" dirty="0" smtClean="0"/>
          </a:p>
          <a:p>
            <a:r>
              <a:rPr lang="en-US" baseline="0" dirty="0" smtClean="0"/>
              <a:t>The current project design is to be complete in 2026, delivering over 30,000 ac-</a:t>
            </a:r>
            <a:r>
              <a:rPr lang="en-US" baseline="0" dirty="0" err="1" smtClean="0"/>
              <a:t>ft</a:t>
            </a:r>
            <a:r>
              <a:rPr lang="en-US" baseline="0" dirty="0" smtClean="0"/>
              <a:t> at a cost of almost $300 Million</a:t>
            </a:r>
          </a:p>
          <a:p>
            <a:endParaRPr lang="en-US" baseline="0" dirty="0" smtClean="0"/>
          </a:p>
          <a:p>
            <a:r>
              <a:rPr lang="en-US" baseline="0" dirty="0" smtClean="0"/>
              <a:t>At that time, the project would provide approximately 15% of SAWS current water supply</a:t>
            </a:r>
          </a:p>
          <a:p>
            <a:endParaRPr lang="en-US" baseline="0" dirty="0" smtClean="0"/>
          </a:p>
          <a:p>
            <a:r>
              <a:rPr lang="en-US" baseline="0" dirty="0" smtClean="0"/>
              <a:t>The State has invested in the project through low interest loans from the TWDB</a:t>
            </a:r>
          </a:p>
          <a:p>
            <a:endParaRPr lang="en-US" baseline="0" dirty="0" smtClean="0"/>
          </a:p>
          <a:p>
            <a:r>
              <a:rPr lang="en-US" baseline="0" dirty="0" smtClean="0"/>
              <a:t>The project ultimately has the ability to expand as big as needed given that the TWDB has noted over 400 Million ac-</a:t>
            </a:r>
            <a:r>
              <a:rPr lang="en-US" baseline="0" dirty="0" err="1" smtClean="0"/>
              <a:t>ft</a:t>
            </a:r>
            <a:r>
              <a:rPr lang="en-US" baseline="0" dirty="0" smtClean="0"/>
              <a:t> of brackish water available throughout the Region L area.</a:t>
            </a:r>
          </a:p>
          <a:p>
            <a:endParaRPr lang="en-US" baseline="0" dirty="0" smtClean="0"/>
          </a:p>
        </p:txBody>
      </p:sp>
      <p:sp>
        <p:nvSpPr>
          <p:cNvPr id="4" name="Slide Number Placeholder 3"/>
          <p:cNvSpPr>
            <a:spLocks noGrp="1"/>
          </p:cNvSpPr>
          <p:nvPr>
            <p:ph type="sldNum" sz="quarter" idx="10"/>
          </p:nvPr>
        </p:nvSpPr>
        <p:spPr/>
        <p:txBody>
          <a:bodyPr/>
          <a:lstStyle/>
          <a:p>
            <a:fld id="{F6AACC46-C279-443F-B556-4A2B318B4903}" type="slidenum">
              <a:rPr lang="en-US" smtClean="0">
                <a:solidFill>
                  <a:srgbClr val="1F497D"/>
                </a:solidFill>
              </a:rPr>
              <a:pPr/>
              <a:t>10</a:t>
            </a:fld>
            <a:endParaRPr lang="en-US">
              <a:solidFill>
                <a:srgbClr val="1F497D"/>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41" y="4415081"/>
            <a:ext cx="5612125" cy="4652720"/>
          </a:xfrm>
        </p:spPr>
        <p:txBody>
          <a:bodyPr/>
          <a:lstStyle/>
          <a:p>
            <a:pPr defTabSz="914308">
              <a:spcBef>
                <a:spcPts val="0"/>
              </a:spcBef>
              <a:defRPr/>
            </a:pPr>
            <a:r>
              <a:rPr lang="en-US" baseline="0" dirty="0" smtClean="0"/>
              <a:t>When we talk about SAWS’ brackish project, science and cost are not biggest the obstacle in developing this project.  Local regulations are our biggest obstacle to developing brackish groundwater</a:t>
            </a:r>
            <a:endParaRPr lang="en-US" dirty="0" smtClean="0"/>
          </a:p>
          <a:p>
            <a:pPr>
              <a:spcBef>
                <a:spcPts val="0"/>
              </a:spcBef>
            </a:pPr>
            <a:endParaRPr lang="en-US" dirty="0" smtClean="0"/>
          </a:p>
          <a:p>
            <a:pPr>
              <a:spcBef>
                <a:spcPts val="0"/>
              </a:spcBef>
            </a:pPr>
            <a:r>
              <a:rPr lang="en-US" dirty="0" smtClean="0"/>
              <a:t>This slide just</a:t>
            </a:r>
            <a:r>
              <a:rPr lang="en-US" baseline="0" dirty="0" smtClean="0"/>
              <a:t> shows a sampling of the multitude of various regulatory processes we get to go through in developing new water supplies.</a:t>
            </a:r>
          </a:p>
          <a:p>
            <a:pPr>
              <a:spcBef>
                <a:spcPts val="0"/>
              </a:spcBef>
            </a:pPr>
            <a:endParaRPr lang="en-US" baseline="0" dirty="0" smtClean="0"/>
          </a:p>
          <a:p>
            <a:pPr>
              <a:spcBef>
                <a:spcPts val="0"/>
              </a:spcBef>
            </a:pPr>
            <a:r>
              <a:rPr lang="en-US" baseline="0" dirty="0" smtClean="0"/>
              <a:t>San Antonio is no stranger to adapting our water resources to regulatory challenges.  You will recall that our primary water supply – Edwards Aquifer – was curtailed in the 1990s through a federal endangered species lawsuit.</a:t>
            </a:r>
          </a:p>
          <a:p>
            <a:pPr>
              <a:spcBef>
                <a:spcPts val="0"/>
              </a:spcBef>
            </a:pPr>
            <a:endParaRPr lang="en-US" baseline="0" dirty="0" smtClean="0"/>
          </a:p>
          <a:p>
            <a:pPr>
              <a:spcBef>
                <a:spcPts val="0"/>
              </a:spcBef>
            </a:pPr>
            <a:r>
              <a:rPr lang="en-US" baseline="0" dirty="0" smtClean="0"/>
              <a:t>That action has caused SAWS to seek water resources outside of our political boundaries.</a:t>
            </a:r>
          </a:p>
          <a:p>
            <a:pPr>
              <a:spcBef>
                <a:spcPts val="0"/>
              </a:spcBef>
            </a:pPr>
            <a:endParaRPr lang="en-US" baseline="0" dirty="0" smtClean="0"/>
          </a:p>
          <a:p>
            <a:pPr>
              <a:spcBef>
                <a:spcPts val="0"/>
              </a:spcBef>
            </a:pPr>
            <a:r>
              <a:rPr lang="en-US" baseline="0" dirty="0" smtClean="0"/>
              <a:t>However, as we go outside of Bexar County, the regulatory environment continues to evolve, and sometimes specifically in reaction to a project that we would like to develop.</a:t>
            </a:r>
          </a:p>
          <a:p>
            <a:pPr>
              <a:spcBef>
                <a:spcPts val="0"/>
              </a:spcBef>
            </a:pPr>
            <a:endParaRPr lang="en-US" baseline="0" dirty="0" smtClean="0"/>
          </a:p>
          <a:p>
            <a:pPr defTabSz="914308">
              <a:spcBef>
                <a:spcPts val="0"/>
              </a:spcBef>
              <a:defRPr/>
            </a:pPr>
            <a:r>
              <a:rPr lang="en-US" baseline="0" dirty="0" smtClean="0"/>
              <a:t>A changing regulatory environment has usually been adverse to developing water projects outside of our area. </a:t>
            </a:r>
          </a:p>
          <a:p>
            <a:pPr>
              <a:spcBef>
                <a:spcPts val="0"/>
              </a:spcBef>
            </a:pPr>
            <a:endParaRPr lang="en-US" baseline="0" dirty="0" smtClean="0"/>
          </a:p>
          <a:p>
            <a:pPr>
              <a:spcBef>
                <a:spcPts val="0"/>
              </a:spcBef>
            </a:pPr>
            <a:r>
              <a:rPr lang="en-US" baseline="0" dirty="0" smtClean="0"/>
              <a:t>We believe development of brackish groundwater should be a win-win solution that can bring new water supplies to a growing community, while also leaving access to shallower fresh water supplies to local smaller communities.   </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779525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As I said above, we scaled</a:t>
            </a:r>
            <a:r>
              <a:rPr lang="en-US" baseline="0" dirty="0" smtClean="0"/>
              <a:t> back and reconfigured the project to Bexar County after our experiences in Wilson and Atascosa. </a:t>
            </a:r>
            <a:r>
              <a:rPr lang="en-US" dirty="0" smtClean="0"/>
              <a:t>However, for further expansion of brackish</a:t>
            </a:r>
            <a:r>
              <a:rPr lang="en-US" baseline="0" dirty="0" smtClean="0"/>
              <a:t> there is need for reasonable regulatory reform that we believe can be done in partnership with groundwater districts.</a:t>
            </a:r>
          </a:p>
          <a:p>
            <a:pPr lvl="0"/>
            <a:endParaRPr lang="en-US" dirty="0" smtClean="0"/>
          </a:p>
          <a:p>
            <a:pPr lvl="0"/>
            <a:r>
              <a:rPr lang="en-US" sz="1400" dirty="0"/>
              <a:t>The key to development for water utilities is a stable and equitable regulatory environment.</a:t>
            </a:r>
          </a:p>
          <a:p>
            <a:pPr lvl="0"/>
            <a:endParaRPr lang="en-US" sz="1400" dirty="0"/>
          </a:p>
          <a:p>
            <a:pPr lvl="0"/>
            <a:r>
              <a:rPr lang="en-US" sz="1400" dirty="0"/>
              <a:t>That calls for long term permit certainty, an adequate voice in development and appeals of Desired Future Conditions, Regulatory Incentives for development of Brackish groundwater and investments in ASR. </a:t>
            </a:r>
          </a:p>
          <a:p>
            <a:endParaRPr lang="en-US" sz="1400"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41" y="4415081"/>
            <a:ext cx="5612125" cy="4805120"/>
          </a:xfrm>
        </p:spPr>
        <p:txBody>
          <a:bodyPr>
            <a:normAutofit/>
          </a:bodyPr>
          <a:lstStyle/>
          <a:p>
            <a:r>
              <a:rPr lang="en-US" dirty="0" smtClean="0"/>
              <a:t>In conclusion, Texas will need to meet the needs of a growing population – particularly in geographic triangle between Houston, Dallas and San Antonio</a:t>
            </a:r>
          </a:p>
          <a:p>
            <a:endParaRPr lang="en-US" dirty="0" smtClean="0"/>
          </a:p>
          <a:p>
            <a:r>
              <a:rPr lang="en-US" dirty="0" smtClean="0"/>
              <a:t>Need to develop 8.3 million acre ft by 2060</a:t>
            </a:r>
          </a:p>
          <a:p>
            <a:endParaRPr lang="en-US" dirty="0" smtClean="0"/>
          </a:p>
          <a:p>
            <a:r>
              <a:rPr lang="en-US" dirty="0" smtClean="0"/>
              <a:t>As I’ve discussed, we’ve been innovative and efficient in managing our resources and</a:t>
            </a:r>
            <a:r>
              <a:rPr lang="en-US" baseline="0" dirty="0" smtClean="0"/>
              <a:t> are International models of water conservation, </a:t>
            </a:r>
            <a:r>
              <a:rPr lang="en-US" dirty="0" smtClean="0"/>
              <a:t>but growth necessitates new supply</a:t>
            </a:r>
          </a:p>
          <a:p>
            <a:endParaRPr lang="en-US" dirty="0" smtClean="0"/>
          </a:p>
          <a:p>
            <a:r>
              <a:rPr lang="en-US" dirty="0" smtClean="0"/>
              <a:t>Much of the future</a:t>
            </a:r>
            <a:r>
              <a:rPr lang="en-US" baseline="0" dirty="0" smtClean="0"/>
              <a:t> growth </a:t>
            </a:r>
            <a:r>
              <a:rPr lang="en-US" dirty="0" smtClean="0"/>
              <a:t>focus will be on brackish groundwater.</a:t>
            </a:r>
          </a:p>
          <a:p>
            <a:endParaRPr lang="en-US" dirty="0" smtClean="0"/>
          </a:p>
          <a:p>
            <a:r>
              <a:rPr lang="en-US" dirty="0" smtClean="0"/>
              <a:t>Regulatory and permitting certainty</a:t>
            </a:r>
            <a:r>
              <a:rPr lang="en-US" baseline="0" dirty="0" smtClean="0"/>
              <a:t> for brackish development is necessary</a:t>
            </a:r>
            <a:r>
              <a:rPr lang="en-US" dirty="0" smtClean="0"/>
              <a:t>. </a:t>
            </a:r>
          </a:p>
          <a:p>
            <a:endParaRPr lang="en-US" dirty="0" smtClean="0"/>
          </a:p>
          <a:p>
            <a:r>
              <a:rPr lang="en-US" dirty="0" smtClean="0"/>
              <a:t>Particularly important as we consider funding the State Water Plan and putting state dollars behind these projects. </a:t>
            </a:r>
          </a:p>
          <a:p>
            <a:endParaRPr lang="en-US" dirty="0" smtClean="0"/>
          </a:p>
          <a:p>
            <a:r>
              <a:rPr lang="en-US" dirty="0" smtClean="0"/>
              <a:t>We</a:t>
            </a:r>
            <a:r>
              <a:rPr lang="en-US" baseline="0" dirty="0" smtClean="0"/>
              <a:t> think that brackish groundwater development can be a win-win for all parties involved, and will hold great promise for future water supplies.</a:t>
            </a:r>
          </a:p>
          <a:p>
            <a:endParaRPr lang="en-US" baseline="0" dirty="0" smtClean="0"/>
          </a:p>
          <a:p>
            <a:r>
              <a:rPr lang="en-US" baseline="0" dirty="0" smtClean="0"/>
              <a:t>However, it needs to be done right, and we want to continue working with GCDs to find solutions going forward.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AACC46-C279-443F-B556-4A2B318B4903}"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94222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SAWS and the entire State of TX are facing</a:t>
            </a:r>
            <a:r>
              <a:rPr lang="en-US" baseline="0" dirty="0" smtClean="0"/>
              <a:t> challenges of developing new water supplies for a growing population, while drought restrictions and regulations are getting stricter. </a:t>
            </a:r>
          </a:p>
          <a:p>
            <a:endParaRPr lang="en-US" baseline="0" dirty="0" smtClean="0"/>
          </a:p>
          <a:p>
            <a:r>
              <a:rPr lang="en-US" baseline="0" dirty="0" smtClean="0"/>
              <a:t>SAWS already banks on anywhere from 20%- 40% of our water supplies lost during a drought year. And therefore must develop adequate supplies to meet the needs</a:t>
            </a:r>
          </a:p>
          <a:p>
            <a:endParaRPr lang="en-US" baseline="0" dirty="0" smtClean="0"/>
          </a:p>
          <a:p>
            <a:r>
              <a:rPr lang="en-US" baseline="0" dirty="0" smtClean="0"/>
              <a:t>Just as with all cities across Texas, developing new water supplies is very expensive, and very challenging, particularly from a regulatory standpoint.</a:t>
            </a:r>
          </a:p>
          <a:p>
            <a:endParaRPr lang="en-US" baseline="0" dirty="0" smtClean="0"/>
          </a:p>
          <a:p>
            <a:r>
              <a:rPr lang="en-US" baseline="0" dirty="0" smtClean="0"/>
              <a:t>CLICK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great!</a:t>
            </a:r>
          </a:p>
          <a:p>
            <a:endParaRPr lang="en-US" dirty="0" smtClean="0"/>
          </a:p>
          <a:p>
            <a:r>
              <a:rPr lang="en-US" dirty="0" smtClean="0"/>
              <a:t>…</a:t>
            </a:r>
          </a:p>
          <a:p>
            <a:r>
              <a:rPr lang="en-US" dirty="0" smtClean="0"/>
              <a:t>…</a:t>
            </a:r>
          </a:p>
          <a:p>
            <a:endParaRPr lang="en-US" dirty="0" smtClean="0"/>
          </a:p>
          <a:p>
            <a:r>
              <a:rPr lang="en-US" dirty="0" smtClean="0"/>
              <a:t>And we are already THE</a:t>
            </a:r>
            <a:r>
              <a:rPr lang="en-US" baseline="0" dirty="0" smtClean="0"/>
              <a:t> model for successful Conservation</a:t>
            </a:r>
            <a:endParaRPr lang="en-US" dirty="0"/>
          </a:p>
        </p:txBody>
      </p:sp>
      <p:sp>
        <p:nvSpPr>
          <p:cNvPr id="4" name="Slide Number Placeholder 3"/>
          <p:cNvSpPr>
            <a:spLocks noGrp="1"/>
          </p:cNvSpPr>
          <p:nvPr>
            <p:ph type="sldNum" sz="quarter" idx="10"/>
          </p:nvPr>
        </p:nvSpPr>
        <p:spPr/>
        <p:txBody>
          <a:bodyPr/>
          <a:lstStyle/>
          <a:p>
            <a:pPr>
              <a:defRPr/>
            </a:pPr>
            <a:fld id="{8CC1104C-CD11-442C-B8CA-297751DAFF5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0994E34-998C-4D76-813A-BA2189BD7B0F}" type="slidenum">
              <a:rPr lang="en-US"/>
              <a:pPr/>
              <a:t>4</a:t>
            </a:fld>
            <a:endParaRPr lang="en-US" dirty="0"/>
          </a:p>
        </p:txBody>
      </p:sp>
      <p:sp>
        <p:nvSpPr>
          <p:cNvPr id="29699" name="Rectangle 2"/>
          <p:cNvSpPr>
            <a:spLocks noGrp="1" noRot="1" noChangeAspect="1" noChangeArrowheads="1" noTextEdit="1"/>
          </p:cNvSpPr>
          <p:nvPr>
            <p:ph type="sldImg"/>
          </p:nvPr>
        </p:nvSpPr>
        <p:spPr>
          <a:xfrm>
            <a:off x="1190625" y="696913"/>
            <a:ext cx="4646613" cy="3484562"/>
          </a:xfrm>
          <a:ln/>
        </p:spPr>
      </p:sp>
      <p:sp>
        <p:nvSpPr>
          <p:cNvPr id="29700" name="Rectangle 3"/>
          <p:cNvSpPr>
            <a:spLocks noGrp="1" noChangeArrowheads="1"/>
          </p:cNvSpPr>
          <p:nvPr>
            <p:ph type="body" idx="1"/>
          </p:nvPr>
        </p:nvSpPr>
        <p:spPr>
          <a:xfrm>
            <a:off x="696915" y="4414838"/>
            <a:ext cx="5616575" cy="4184650"/>
          </a:xfrm>
          <a:noFill/>
          <a:ln/>
        </p:spPr>
        <p:txBody>
          <a:bodyPr lIns="93091" tIns="46547" rIns="93091" bIns="46547"/>
          <a:lstStyle/>
          <a:p>
            <a:pPr eaLnBrk="1" hangingPunct="1"/>
            <a:endParaRPr lang="en-US" sz="2000" dirty="0"/>
          </a:p>
          <a:p>
            <a:pPr eaLnBrk="1" hangingPunct="1"/>
            <a:endParaRPr lang="en-US" sz="2000" dirty="0"/>
          </a:p>
          <a:p>
            <a:pPr eaLnBrk="1" hangingPunct="1"/>
            <a:endParaRPr lang="en-US" sz="2000" dirty="0"/>
          </a:p>
          <a:p>
            <a:pPr eaLnBrk="1" hangingPunct="1"/>
            <a:endParaRPr lang="en-US" sz="2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173038"/>
            <a:ext cx="4389437" cy="3294062"/>
          </a:xfrm>
        </p:spPr>
      </p:sp>
      <p:sp>
        <p:nvSpPr>
          <p:cNvPr id="4" name="Slide Number Placeholder 3"/>
          <p:cNvSpPr>
            <a:spLocks noGrp="1"/>
          </p:cNvSpPr>
          <p:nvPr>
            <p:ph type="sldNum" sz="quarter" idx="10"/>
          </p:nvPr>
        </p:nvSpPr>
        <p:spPr/>
        <p:txBody>
          <a:bodyPr/>
          <a:lstStyle/>
          <a:p>
            <a:pPr>
              <a:defRPr/>
            </a:pPr>
            <a:fld id="{BE4BEBE9-F885-497B-AD79-A16DD272C625}" type="slidenum">
              <a:rPr lang="en-US" smtClean="0"/>
              <a:pPr>
                <a:defRPr/>
              </a:pPr>
              <a:t>5</a:t>
            </a:fld>
            <a:endParaRPr lang="en-US" dirty="0"/>
          </a:p>
        </p:txBody>
      </p:sp>
      <p:sp>
        <p:nvSpPr>
          <p:cNvPr id="5" name="Notes Placeholder 2"/>
          <p:cNvSpPr>
            <a:spLocks noGrp="1"/>
          </p:cNvSpPr>
          <p:nvPr>
            <p:ph type="body" idx="3"/>
          </p:nvPr>
        </p:nvSpPr>
        <p:spPr>
          <a:xfrm>
            <a:off x="698500" y="3600451"/>
            <a:ext cx="5613400" cy="4999038"/>
          </a:xfrm>
        </p:spPr>
        <p:txBody>
          <a:bodyPr>
            <a:normAutofit/>
          </a:bodyPr>
          <a:lstStyle/>
          <a:p>
            <a:endParaRPr lang="en-US" sz="1600" dirty="0"/>
          </a:p>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7450" y="698500"/>
            <a:ext cx="4640263" cy="3481388"/>
          </a:xfrm>
          <a:ln/>
        </p:spPr>
      </p:sp>
      <p:sp>
        <p:nvSpPr>
          <p:cNvPr id="40963" name="Rectangle 3"/>
          <p:cNvSpPr>
            <a:spLocks noGrp="1" noChangeArrowheads="1"/>
          </p:cNvSpPr>
          <p:nvPr>
            <p:ph type="body" idx="1"/>
          </p:nvPr>
        </p:nvSpPr>
        <p:spPr>
          <a:xfrm>
            <a:off x="738189" y="4279901"/>
            <a:ext cx="5610225" cy="4483100"/>
          </a:xfrm>
          <a:noFill/>
          <a:ln/>
        </p:spPr>
        <p:txBody>
          <a:bodyPr/>
          <a:lstStyle/>
          <a:p>
            <a:pPr eaLnBrk="1" hangingPunct="1">
              <a:lnSpc>
                <a:spcPct val="90000"/>
              </a:lnSpc>
            </a:pPr>
            <a:endParaRPr lang="en-US" sz="1400" dirty="0"/>
          </a:p>
          <a:p>
            <a:pPr eaLnBrk="1" hangingPunct="1">
              <a:lnSpc>
                <a:spcPct val="90000"/>
              </a:lnSpc>
            </a:pPr>
            <a:r>
              <a:rPr lang="en-US" sz="1400" dirty="0"/>
              <a:t>During wet years, we pump our permitted water from the Edwards Aquifer and pipe it to southern Bexar County, where we inject the water into the Carrizo Aquifer.</a:t>
            </a:r>
          </a:p>
          <a:p>
            <a:pPr eaLnBrk="1" hangingPunct="1">
              <a:lnSpc>
                <a:spcPct val="90000"/>
              </a:lnSpc>
            </a:pPr>
            <a:endParaRPr lang="en-US" sz="1400" dirty="0"/>
          </a:p>
          <a:p>
            <a:pPr eaLnBrk="1" hangingPunct="1">
              <a:lnSpc>
                <a:spcPct val="90000"/>
              </a:lnSpc>
            </a:pPr>
            <a:r>
              <a:rPr lang="en-US" sz="1400" dirty="0"/>
              <a:t>In dry years when our pumping is restricted from the Edwards, we have drawn from these stored supplies of water and pumped it back to San Antonio.</a:t>
            </a:r>
          </a:p>
          <a:p>
            <a:pPr eaLnBrk="1" hangingPunct="1">
              <a:lnSpc>
                <a:spcPct val="90000"/>
              </a:lnSpc>
            </a:pPr>
            <a:endParaRPr lang="en-US" sz="1400" dirty="0"/>
          </a:p>
          <a:p>
            <a:pPr eaLnBrk="1" hangingPunct="1">
              <a:lnSpc>
                <a:spcPct val="90000"/>
              </a:lnSpc>
            </a:pPr>
            <a:r>
              <a:rPr lang="en-US" sz="1400" dirty="0"/>
              <a:t>We currently have 93,000 acre-feet of water stored in the ASR, or roughly one half of our annual potable demand </a:t>
            </a:r>
          </a:p>
          <a:p>
            <a:pPr eaLnBrk="1" hangingPunct="1">
              <a:lnSpc>
                <a:spcPct val="90000"/>
              </a:lnSpc>
            </a:pPr>
            <a:endParaRPr lang="en-US" sz="1400" dirty="0"/>
          </a:p>
          <a:p>
            <a:pPr eaLnBrk="1" hangingPunct="1">
              <a:lnSpc>
                <a:spcPct val="90000"/>
              </a:lnSpc>
            </a:pPr>
            <a:r>
              <a:rPr lang="en-US" sz="1400" dirty="0"/>
              <a:t>Without contamination, evaporation concerns of surface water reservoirs.</a:t>
            </a:r>
          </a:p>
          <a:p>
            <a:pPr eaLnBrk="1" hangingPunct="1">
              <a:lnSpc>
                <a:spcPct val="90000"/>
              </a:lnSpc>
            </a:pPr>
            <a:endParaRPr lang="en-US" sz="1400" dirty="0"/>
          </a:p>
          <a:p>
            <a:pPr eaLnBrk="1" hangingPunct="1">
              <a:lnSpc>
                <a:spcPct val="90000"/>
              </a:lnSpc>
            </a:pPr>
            <a:r>
              <a:rPr lang="en-US" sz="1400" dirty="0"/>
              <a:t>Also, now ASR is also cornerstone of historic EARIP process in Edwards region – in HCP, ASR is utilized to offset Edwards pumping demands to increase spring flows and protect Endangered Species in drought of record conditions.</a:t>
            </a:r>
          </a:p>
          <a:p>
            <a:pPr eaLnBrk="1" hangingPunct="1">
              <a:lnSpc>
                <a:spcPct val="90000"/>
              </a:lnSpc>
            </a:pPr>
            <a:endParaRPr lang="en-US" sz="1400" dirty="0"/>
          </a:p>
          <a:p>
            <a:pPr eaLnBrk="1" hangingPunct="1">
              <a:lnSpc>
                <a:spcPct val="90000"/>
              </a:lnSpc>
            </a:pPr>
            <a:endParaRPr lang="en-US" sz="1400" dirty="0"/>
          </a:p>
          <a:p>
            <a:pPr eaLnBrk="1" hangingPunct="1">
              <a:lnSpc>
                <a:spcPct val="90000"/>
              </a:lnSpc>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41" y="4415080"/>
            <a:ext cx="5612125" cy="4767020"/>
          </a:xfrm>
        </p:spPr>
        <p:txBody>
          <a:bodyPr/>
          <a:lstStyle/>
          <a:p>
            <a:pPr>
              <a:spcBef>
                <a:spcPts val="0"/>
              </a:spcBef>
            </a:pPr>
            <a:r>
              <a:rPr lang="en-US" sz="1100" dirty="0"/>
              <a:t>I am here today to focus on development of Brackish groundwater, and many of you know that we have a plant beginning construction.</a:t>
            </a:r>
          </a:p>
          <a:p>
            <a:pPr>
              <a:spcBef>
                <a:spcPts val="0"/>
              </a:spcBef>
            </a:pPr>
            <a:endParaRPr lang="en-US" sz="1100" dirty="0"/>
          </a:p>
          <a:p>
            <a:pPr>
              <a:spcBef>
                <a:spcPts val="0"/>
              </a:spcBef>
            </a:pPr>
            <a:r>
              <a:rPr lang="en-US" sz="1100" dirty="0"/>
              <a:t>We pursued this project, in part, because we recognized that there were oceans of groundwater beneath our feet that no one was using, and no one planned on using this water. </a:t>
            </a:r>
          </a:p>
          <a:p>
            <a:pPr>
              <a:spcBef>
                <a:spcPts val="0"/>
              </a:spcBef>
            </a:pPr>
            <a:endParaRPr lang="en-US" sz="1100" dirty="0"/>
          </a:p>
          <a:p>
            <a:pPr>
              <a:spcBef>
                <a:spcPts val="0"/>
              </a:spcBef>
            </a:pPr>
            <a:r>
              <a:rPr lang="en-US" sz="1100" dirty="0"/>
              <a:t>The TWDB had also recognized and focused on South Central Texas, particularly the Carrizo-Wilcox Aquifer, as being one of the best sources of brackish water in Texas </a:t>
            </a:r>
          </a:p>
          <a:p>
            <a:pPr>
              <a:spcBef>
                <a:spcPts val="0"/>
              </a:spcBef>
            </a:pPr>
            <a:endParaRPr lang="en-US" sz="1100" dirty="0"/>
          </a:p>
          <a:p>
            <a:pPr>
              <a:spcBef>
                <a:spcPts val="0"/>
              </a:spcBef>
            </a:pPr>
            <a:r>
              <a:rPr lang="en-US" sz="1100" dirty="0"/>
              <a:t>We had also experienced political opposition to various fresh water, and surface water projects that had been planned.  So we pursued a 28,000 ac-</a:t>
            </a:r>
            <a:r>
              <a:rPr lang="en-US" sz="1100" dirty="0" err="1"/>
              <a:t>ft</a:t>
            </a:r>
            <a:r>
              <a:rPr lang="en-US" sz="1100" dirty="0"/>
              <a:t> brackish project to be built in Bexar County with production from Atascosa, Wilson and Bexar County</a:t>
            </a:r>
          </a:p>
          <a:p>
            <a:pPr>
              <a:spcBef>
                <a:spcPts val="0"/>
              </a:spcBef>
            </a:pPr>
            <a:endParaRPr lang="en-US" sz="1100" dirty="0"/>
          </a:p>
          <a:p>
            <a:pPr>
              <a:spcBef>
                <a:spcPts val="0"/>
              </a:spcBef>
            </a:pPr>
            <a:r>
              <a:rPr lang="en-US" sz="1100" dirty="0"/>
              <a:t>However, we faced political opposition again from a small handful of local citizens who impacted the local groundwater district Board members.</a:t>
            </a:r>
          </a:p>
          <a:p>
            <a:pPr>
              <a:spcBef>
                <a:spcPts val="0"/>
              </a:spcBef>
            </a:pPr>
            <a:endParaRPr lang="en-US" sz="1100" dirty="0"/>
          </a:p>
          <a:p>
            <a:pPr>
              <a:spcBef>
                <a:spcPts val="0"/>
              </a:spcBef>
            </a:pPr>
            <a:r>
              <a:rPr lang="en-US" sz="1100" dirty="0"/>
              <a:t>We worked with the citizens, local officials and groundwater district for many months.  We created a science Committee roundtable.  The Groundwater District even hired their own science expert who ended up agreeing with SAWS.</a:t>
            </a:r>
          </a:p>
          <a:p>
            <a:pPr>
              <a:spcBef>
                <a:spcPts val="0"/>
              </a:spcBef>
            </a:pPr>
            <a:endParaRPr lang="en-US" sz="1100" dirty="0"/>
          </a:p>
          <a:p>
            <a:pPr>
              <a:spcBef>
                <a:spcPts val="0"/>
              </a:spcBef>
            </a:pPr>
            <a:r>
              <a:rPr lang="en-US" sz="1100" dirty="0"/>
              <a:t>However, the Groundwater District Board was still not satisfied and ultimately passed brackish rules that were adverse to our project, and this led SAWS to decide to move the project entirely into Bexar County until some future date.  So, as you will see, most of our lessons learned revolve around how that political environment has shaped our project and changes we suggest to the local regulatory landscape.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730724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Instead, in</a:t>
            </a:r>
            <a:r>
              <a:rPr lang="en-US" baseline="0" dirty="0" smtClean="0"/>
              <a:t> San Antonio, we saw these headlines about our successful water management</a:t>
            </a:r>
          </a:p>
        </p:txBody>
      </p:sp>
      <p:sp>
        <p:nvSpPr>
          <p:cNvPr id="4" name="Slide Number Placeholder 3"/>
          <p:cNvSpPr>
            <a:spLocks noGrp="1"/>
          </p:cNvSpPr>
          <p:nvPr>
            <p:ph type="sldNum" sz="quarter" idx="10"/>
          </p:nvPr>
        </p:nvSpPr>
        <p:spPr/>
        <p:txBody>
          <a:bodyPr/>
          <a:lstStyle/>
          <a:p>
            <a:pPr>
              <a:defRPr/>
            </a:pPr>
            <a:fld id="{8CC1104C-CD11-442C-B8CA-297751DAFF57}" type="slidenum">
              <a:rPr lang="en-US" smtClean="0">
                <a:solidFill>
                  <a:srgbClr val="1F497D"/>
                </a:solidFill>
              </a:rPr>
              <a:pPr>
                <a:defRPr/>
              </a:pPr>
              <a:t>8</a:t>
            </a:fld>
            <a:endParaRPr lang="en-US" dirty="0">
              <a:solidFill>
                <a:srgbClr val="1F497D"/>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Instead, in</a:t>
            </a:r>
            <a:r>
              <a:rPr lang="en-US" baseline="0" dirty="0" smtClean="0"/>
              <a:t> San Antonio, we saw these headlines about our successful water management</a:t>
            </a:r>
          </a:p>
        </p:txBody>
      </p:sp>
      <p:sp>
        <p:nvSpPr>
          <p:cNvPr id="4" name="Slide Number Placeholder 3"/>
          <p:cNvSpPr>
            <a:spLocks noGrp="1"/>
          </p:cNvSpPr>
          <p:nvPr>
            <p:ph type="sldNum" sz="quarter" idx="10"/>
          </p:nvPr>
        </p:nvSpPr>
        <p:spPr/>
        <p:txBody>
          <a:bodyPr/>
          <a:lstStyle/>
          <a:p>
            <a:pPr>
              <a:defRPr/>
            </a:pPr>
            <a:fld id="{8CC1104C-CD11-442C-B8CA-297751DAFF57}" type="slidenum">
              <a:rPr lang="en-US" smtClean="0">
                <a:solidFill>
                  <a:srgbClr val="1F497D"/>
                </a:solidFill>
              </a:rPr>
              <a:pPr>
                <a:defRPr/>
              </a:pPr>
              <a:t>9</a:t>
            </a:fld>
            <a:endParaRPr lang="en-US" dirty="0">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3575050" y="273050"/>
            <a:ext cx="5111750" cy="5681183"/>
          </a:xfrm>
          <a:prstGeom prst="rect">
            <a:avLst/>
          </a:prstGeo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512044"/>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65629"/>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Vertical Text Placeholder 2"/>
          <p:cNvSpPr>
            <a:spLocks noGrp="1"/>
          </p:cNvSpPr>
          <p:nvPr>
            <p:ph type="body" orient="vert" idx="1"/>
          </p:nvPr>
        </p:nvSpPr>
        <p:spPr>
          <a:xfrm>
            <a:off x="457200" y="1600200"/>
            <a:ext cx="8229600" cy="4354033"/>
          </a:xfrm>
          <a:prstGeom prst="rect">
            <a:avLst/>
          </a:prstGeo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9"/>
            <a:ext cx="2057400" cy="5672506"/>
          </a:xfrm>
          <a:prstGeom prst="rect">
            <a:avLst/>
          </a:prstGeom>
        </p:spPr>
        <p:txBody>
          <a:bodyPr vert="eaVert"/>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Vertical Text Placeholder 2"/>
          <p:cNvSpPr>
            <a:spLocks noGrp="1"/>
          </p:cNvSpPr>
          <p:nvPr>
            <p:ph type="body" orient="vert" idx="1" hasCustomPrompt="1"/>
          </p:nvPr>
        </p:nvSpPr>
        <p:spPr>
          <a:xfrm>
            <a:off x="457200" y="274639"/>
            <a:ext cx="6019800" cy="5665418"/>
          </a:xfrm>
          <a:prstGeom prst="rect">
            <a:avLst/>
          </a:prstGeo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464" y="914400"/>
            <a:ext cx="8595360" cy="5410200"/>
          </a:xfrm>
          <a:prstGeom prst="rect">
            <a:avLst/>
          </a:prstGeom>
        </p:spPr>
        <p:txBody>
          <a:bodyPr lIns="0"/>
          <a:lstStyle>
            <a:lvl1pPr marL="225425" indent="-225425">
              <a:buClr>
                <a:srgbClr val="002060"/>
              </a:buClr>
              <a:buFont typeface="Arial" pitchFamily="34" charset="0"/>
              <a:buChar char="•"/>
              <a:defRPr sz="1600" baseline="0"/>
            </a:lvl1pPr>
            <a:lvl2pPr marL="457200" indent="-231775">
              <a:buClr>
                <a:srgbClr val="002060"/>
              </a:buClr>
              <a:buFont typeface="Arial Narrow" pitchFamily="34" charset="0"/>
              <a:buChar char="—"/>
              <a:defRPr sz="1600"/>
            </a:lvl2pPr>
            <a:lvl3pPr marL="690563" indent="-233363">
              <a:buClr>
                <a:srgbClr val="002060"/>
              </a:buClr>
              <a:buFont typeface="Arial" pitchFamily="34" charset="0"/>
              <a:buChar char="–"/>
              <a:defRPr sz="1400"/>
            </a:lvl3pPr>
            <a:lvl4pPr>
              <a:defRPr/>
            </a:lvl4pPr>
            <a:lvl5pPr>
              <a:buNone/>
              <a:defRPr/>
            </a:lvl5pPr>
          </a:lstStyle>
          <a:p>
            <a:pPr lvl="0"/>
            <a:r>
              <a:rPr lang="en-US" dirty="0" smtClean="0"/>
              <a:t>Click to edit Master text styles</a:t>
            </a:r>
          </a:p>
          <a:p>
            <a:pPr lvl="1"/>
            <a:r>
              <a:rPr lang="en-US" dirty="0" smtClean="0"/>
              <a:t>Second level</a:t>
            </a:r>
          </a:p>
          <a:p>
            <a:pPr lvl="2"/>
            <a:endParaRPr lang="en-US" dirty="0" smtClean="0"/>
          </a:p>
          <a:p>
            <a:pPr lvl="0"/>
            <a:endParaRPr lang="en-US" dirty="0" smtClean="0"/>
          </a:p>
        </p:txBody>
      </p:sp>
      <p:sp>
        <p:nvSpPr>
          <p:cNvPr id="37" name="Title Placeholder 12"/>
          <p:cNvSpPr>
            <a:spLocks noGrp="1"/>
          </p:cNvSpPr>
          <p:nvPr>
            <p:ph type="title"/>
          </p:nvPr>
        </p:nvSpPr>
        <p:spPr>
          <a:xfrm>
            <a:off x="274320" y="393192"/>
            <a:ext cx="8595360" cy="365760"/>
          </a:xfrm>
          <a:prstGeom prst="rect">
            <a:avLst/>
          </a:prstGeom>
          <a:solidFill>
            <a:schemeClr val="bg1">
              <a:lumMod val="95000"/>
            </a:schemeClr>
          </a:solidFill>
        </p:spPr>
        <p:txBody>
          <a:bodyPr vert="horz" lIns="91440" tIns="45720" rIns="91440" bIns="45720" rtlCol="0" anchor="ctr">
            <a:noAutofit/>
          </a:bodyPr>
          <a:lstStyle>
            <a:lvl1pPr marL="117475" indent="0">
              <a:defRPr sz="2000" b="1" cap="small" baseline="0">
                <a:solidFill>
                  <a:schemeClr val="tx1"/>
                </a:solidFill>
                <a:latin typeface="Arial Narrow" pitchFamily="34" charset="0"/>
              </a:defRPr>
            </a:lvl1pPr>
          </a:lstStyle>
          <a:p>
            <a:r>
              <a:rPr lang="en-US" dirty="0" smtClean="0"/>
              <a:t>Click to edit Master title style</a:t>
            </a:r>
            <a:endParaRPr lang="en-US" dirty="0"/>
          </a:p>
        </p:txBody>
      </p:sp>
      <p:sp>
        <p:nvSpPr>
          <p:cNvPr id="7" name="Rectangle 27"/>
          <p:cNvSpPr>
            <a:spLocks noGrp="1" noChangeAspect="1" noChangeArrowheads="1"/>
          </p:cNvSpPr>
          <p:nvPr>
            <p:ph type="sldNum" sz="quarter" idx="4"/>
          </p:nvPr>
        </p:nvSpPr>
        <p:spPr bwMode="auto">
          <a:xfrm>
            <a:off x="8869680" y="6598920"/>
            <a:ext cx="228600" cy="1828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1000" b="1" dirty="0" smtClean="0">
                <a:solidFill>
                  <a:schemeClr val="tx1"/>
                </a:solidFill>
              </a:defRPr>
            </a:lvl1pPr>
          </a:lstStyle>
          <a:p>
            <a:pPr>
              <a:defRPr/>
            </a:pPr>
            <a:fld id="{01380469-A5F2-44A0-8E85-9EC182C47EFE}" type="slidenum">
              <a:rPr lang="en-US" smtClean="0"/>
              <a:pPr>
                <a:defRPr/>
              </a:pPr>
              <a:t>‹#›</a:t>
            </a:fld>
            <a:endParaRPr lang="en-US" dirty="0"/>
          </a:p>
        </p:txBody>
      </p:sp>
      <p:pic>
        <p:nvPicPr>
          <p:cNvPr id="5" name="Picture 13" descr="pfm group - globe"/>
          <p:cNvPicPr>
            <a:picLocks noChangeAspect="1" noChangeArrowheads="1"/>
          </p:cNvPicPr>
          <p:nvPr userDrawn="1"/>
        </p:nvPicPr>
        <p:blipFill>
          <a:blip r:embed="rId2" cstate="print"/>
          <a:srcRect l="12286" b="19688"/>
          <a:stretch>
            <a:fillRect/>
          </a:stretch>
        </p:blipFill>
        <p:spPr bwMode="auto">
          <a:xfrm>
            <a:off x="8382000" y="6502400"/>
            <a:ext cx="381000" cy="320675"/>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89768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Photo, 2 Titles &amp; Content">
    <p:spTree>
      <p:nvGrpSpPr>
        <p:cNvPr id="1" name=""/>
        <p:cNvGrpSpPr/>
        <p:nvPr/>
      </p:nvGrpSpPr>
      <p:grpSpPr>
        <a:xfrm>
          <a:off x="0" y="0"/>
          <a:ext cx="0" cy="0"/>
          <a:chOff x="0" y="0"/>
          <a:chExt cx="0" cy="0"/>
        </a:xfrm>
      </p:grpSpPr>
      <p:sp>
        <p:nvSpPr>
          <p:cNvPr id="7" name="Title 7"/>
          <p:cNvSpPr>
            <a:spLocks noGrp="1"/>
          </p:cNvSpPr>
          <p:nvPr userDrawn="1">
            <p:ph type="title"/>
          </p:nvPr>
        </p:nvSpPr>
        <p:spPr>
          <a:xfrm>
            <a:off x="2861863" y="274638"/>
            <a:ext cx="6137758" cy="1143000"/>
          </a:xfrm>
          <a:prstGeom prst="rect">
            <a:avLst/>
          </a:prstGeom>
        </p:spPr>
        <p:txBody>
          <a:bodyPr/>
          <a:lstStyle>
            <a:lvl1pPr>
              <a:defRPr b="1">
                <a:solidFill>
                  <a:schemeClr val="bg1">
                    <a:lumMod val="50000"/>
                  </a:schemeClr>
                </a:solidFill>
                <a:latin typeface="Calibri" pitchFamily="34" charset="0"/>
              </a:defRPr>
            </a:lvl1pPr>
          </a:lstStyle>
          <a:p>
            <a:endParaRPr lang="en-US" dirty="0"/>
          </a:p>
        </p:txBody>
      </p:sp>
      <p:sp>
        <p:nvSpPr>
          <p:cNvPr id="9" name="Content Placeholder 12"/>
          <p:cNvSpPr>
            <a:spLocks noGrp="1"/>
          </p:cNvSpPr>
          <p:nvPr userDrawn="1">
            <p:ph sz="quarter" idx="4"/>
          </p:nvPr>
        </p:nvSpPr>
        <p:spPr>
          <a:xfrm>
            <a:off x="2861863" y="1863177"/>
            <a:ext cx="6146291" cy="4083968"/>
          </a:xfrm>
          <a:prstGeom prst="rect">
            <a:avLst/>
          </a:prstGeom>
        </p:spPr>
        <p:txBody>
          <a:bodyPr/>
          <a:lstStyle>
            <a:lvl1pPr>
              <a:defRPr>
                <a:latin typeface="Calibri" pitchFamily="34" charset="0"/>
              </a:defRPr>
            </a:lvl1pPr>
          </a:lstStyle>
          <a:p>
            <a:endParaRPr lang="en-US" dirty="0"/>
          </a:p>
        </p:txBody>
      </p:sp>
      <p:sp>
        <p:nvSpPr>
          <p:cNvPr id="8" name="Rectangle 7"/>
          <p:cNvSpPr/>
          <p:nvPr userDrawn="1"/>
        </p:nvSpPr>
        <p:spPr>
          <a:xfrm>
            <a:off x="0" y="0"/>
            <a:ext cx="2715768" cy="6309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noChangeAspect="1"/>
          </p:cNvSpPr>
          <p:nvPr>
            <p:ph type="pic" idx="1"/>
          </p:nvPr>
        </p:nvSpPr>
        <p:spPr>
          <a:xfrm>
            <a:off x="0" y="-1"/>
            <a:ext cx="2719478" cy="6310314"/>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Subtitle 2"/>
          <p:cNvSpPr>
            <a:spLocks noGrp="1"/>
          </p:cNvSpPr>
          <p:nvPr>
            <p:ph type="subTitle" idx="13" hasCustomPrompt="1"/>
          </p:nvPr>
        </p:nvSpPr>
        <p:spPr>
          <a:xfrm>
            <a:off x="2863515" y="1416289"/>
            <a:ext cx="6135012" cy="446887"/>
          </a:xfrm>
          <a:prstGeom prst="rect">
            <a:avLst/>
          </a:prstGeom>
        </p:spPr>
        <p:txBody>
          <a:bodyPr>
            <a:normAutofit/>
          </a:bodyPr>
          <a:lstStyle>
            <a:lvl1pPr marL="0" indent="0" algn="l">
              <a:buNone/>
              <a:defRPr sz="2400" b="1">
                <a:solidFill>
                  <a:schemeClr val="accent6"/>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10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2250" y="261938"/>
            <a:ext cx="8921750" cy="65405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846138"/>
            <a:ext cx="4038600" cy="5102225"/>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846138"/>
            <a:ext cx="4038600" cy="5102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1472169-CD10-45AB-BCCC-E1894548D15E}"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341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accent6"/>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772269"/>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accent6"/>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772269"/>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457200" y="1600201"/>
            <a:ext cx="8229600" cy="436112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675204"/>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idx="1"/>
          </p:nvPr>
        </p:nvSpPr>
        <p:spPr>
          <a:xfrm>
            <a:off x="457200" y="1600201"/>
            <a:ext cx="8229600" cy="4368208"/>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3" hasCustomPrompt="1"/>
          </p:nvPr>
        </p:nvSpPr>
        <p:spPr>
          <a:xfrm>
            <a:off x="457200" y="957370"/>
            <a:ext cx="8363666" cy="465794"/>
          </a:xfrm>
          <a:prstGeom prst="rect">
            <a:avLst/>
          </a:prstGeom>
        </p:spPr>
        <p:txBody>
          <a:bodyPr>
            <a:normAutofit/>
          </a:bodyPr>
          <a:lstStyle>
            <a:lvl1pPr marL="0" indent="0" algn="l">
              <a:buNone/>
              <a:defRPr sz="2400" b="1">
                <a:solidFill>
                  <a:schemeClr val="accent6"/>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sz="half" idx="1"/>
          </p:nvPr>
        </p:nvSpPr>
        <p:spPr>
          <a:xfrm>
            <a:off x="457200" y="1600200"/>
            <a:ext cx="4038600" cy="4361121"/>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68209"/>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 Titles,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668115"/>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Content Placeholder 2"/>
          <p:cNvSpPr>
            <a:spLocks noGrp="1"/>
          </p:cNvSpPr>
          <p:nvPr>
            <p:ph sz="half" idx="1"/>
          </p:nvPr>
        </p:nvSpPr>
        <p:spPr>
          <a:xfrm>
            <a:off x="457200" y="1600200"/>
            <a:ext cx="4038600" cy="4361121"/>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68209"/>
          </a:xfrm>
          <a:prstGeom prst="rect">
            <a:avLst/>
          </a:prstGeo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3" hasCustomPrompt="1"/>
          </p:nvPr>
        </p:nvSpPr>
        <p:spPr>
          <a:xfrm>
            <a:off x="457200" y="957370"/>
            <a:ext cx="8363666" cy="465794"/>
          </a:xfrm>
          <a:prstGeom prst="rect">
            <a:avLst/>
          </a:prstGeom>
        </p:spPr>
        <p:txBody>
          <a:bodyPr>
            <a:normAutofit/>
          </a:bodyPr>
          <a:lstStyle>
            <a:lvl1pPr marL="0" indent="0" algn="l">
              <a:buNone/>
              <a:defRPr sz="2400" b="1">
                <a:solidFill>
                  <a:schemeClr val="accent6"/>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accent6"/>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772269"/>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accent6"/>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772269"/>
          </a:xfrm>
          <a:prstGeom prst="rect">
            <a:avLst/>
          </a:prstGeo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4638"/>
            <a:ext cx="8542422" cy="1143000"/>
          </a:xfrm>
          <a:prstGeom prst="rect">
            <a:avLst/>
          </a:prstGeom>
        </p:spPr>
        <p:txBody>
          <a:bodyPr/>
          <a:lstStyle>
            <a:lvl1pPr>
              <a:defRPr b="1">
                <a:solidFill>
                  <a:schemeClr val="bg1">
                    <a:lumMod val="50000"/>
                  </a:schemeClr>
                </a:solidFill>
                <a:latin typeface="Calibri" pitchFamily="34" charset="0"/>
              </a:defRPr>
            </a:lvl1pPr>
          </a:lstStyle>
          <a:p>
            <a:r>
              <a:rPr lang="en-US" dirty="0" smtClean="0"/>
              <a:t>Click to Edit Page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theme" Target="../theme/theme2.xml"/><Relationship Id="rId16"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14" name="Picture 13" descr="mainBKGwmrc1-01.png"/>
          <p:cNvPicPr>
            <a:picLocks noChangeAspect="1"/>
          </p:cNvPicPr>
          <p:nvPr/>
        </p:nvPicPr>
        <p:blipFill>
          <a:blip r:embed="rId4" cstate="print"/>
          <a:stretch>
            <a:fillRect/>
          </a:stretch>
        </p:blipFill>
        <p:spPr>
          <a:xfrm>
            <a:off x="0" y="-6096"/>
            <a:ext cx="9144000" cy="6864096"/>
          </a:xfrm>
          <a:prstGeom prst="rect">
            <a:avLst/>
          </a:prstGeom>
        </p:spPr>
      </p:pic>
      <p:sp>
        <p:nvSpPr>
          <p:cNvPr id="12" name="Title Placeholder 1"/>
          <p:cNvSpPr txBox="1">
            <a:spLocks/>
          </p:cNvSpPr>
          <p:nvPr/>
        </p:nvSpPr>
        <p:spPr>
          <a:xfrm>
            <a:off x="339382" y="0"/>
            <a:ext cx="8464551"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mj-lt"/>
                <a:ea typeface="+mj-ea"/>
                <a:cs typeface="+mj-cs"/>
              </a:rPr>
              <a:t>Brackish Groundwater Desalination</a:t>
            </a:r>
          </a:p>
        </p:txBody>
      </p:sp>
      <p:sp>
        <p:nvSpPr>
          <p:cNvPr id="13" name="Date Placeholder 3"/>
          <p:cNvSpPr txBox="1">
            <a:spLocks/>
          </p:cNvSpPr>
          <p:nvPr/>
        </p:nvSpPr>
        <p:spPr>
          <a:xfrm>
            <a:off x="6895301" y="5555623"/>
            <a:ext cx="2116077" cy="191954"/>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smtClean="0">
                <a:ln>
                  <a:noFill/>
                </a:ln>
                <a:solidFill>
                  <a:srgbClr val="0070C0"/>
                </a:solidFill>
                <a:effectLst/>
                <a:uLnTx/>
                <a:uFillTx/>
                <a:latin typeface="+mn-lt"/>
                <a:ea typeface="+mn-ea"/>
                <a:cs typeface="Arial" pitchFamily="34" charset="0"/>
              </a:rPr>
              <a:t>March 21, 2014</a:t>
            </a:r>
            <a:endParaRPr kumimoji="0" lang="en-US" sz="1600" b="1" i="0" u="none" strike="noStrike" kern="1200" cap="none" spc="0" normalizeH="0" baseline="0" noProof="0" dirty="0">
              <a:ln>
                <a:noFill/>
              </a:ln>
              <a:solidFill>
                <a:srgbClr val="0070C0"/>
              </a:solidFill>
              <a:effectLst/>
              <a:uLnTx/>
              <a:uFillTx/>
              <a:latin typeface="+mn-lt"/>
              <a:ea typeface="+mn-ea"/>
              <a:cs typeface="Arial" pitchFamily="34" charset="0"/>
            </a:endParaRPr>
          </a:p>
        </p:txBody>
      </p:sp>
      <p:sp>
        <p:nvSpPr>
          <p:cNvPr id="7" name="Text Box 19"/>
          <p:cNvSpPr txBox="1">
            <a:spLocks noChangeArrowheads="1"/>
          </p:cNvSpPr>
          <p:nvPr/>
        </p:nvSpPr>
        <p:spPr bwMode="auto">
          <a:xfrm>
            <a:off x="321087" y="2997895"/>
            <a:ext cx="5357183" cy="6001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1" dirty="0" smtClean="0">
                <a:solidFill>
                  <a:schemeClr val="accent6"/>
                </a:solidFill>
                <a:latin typeface="+mn-lt"/>
              </a:rPr>
              <a:t>Robert Puente</a:t>
            </a:r>
            <a:endParaRPr lang="en-US" sz="2200" b="1" dirty="0">
              <a:solidFill>
                <a:schemeClr val="accent6"/>
              </a:solidFill>
              <a:latin typeface="+mn-lt"/>
            </a:endParaRPr>
          </a:p>
          <a:p>
            <a:pPr marL="342900" indent="-342900" algn="l">
              <a:lnSpc>
                <a:spcPct val="70000"/>
              </a:lnSpc>
              <a:spcBef>
                <a:spcPts val="600"/>
              </a:spcBef>
              <a:spcAft>
                <a:spcPts val="300"/>
              </a:spcAft>
              <a:buFontTx/>
              <a:buNone/>
            </a:pPr>
            <a:r>
              <a:rPr lang="en-US" sz="1800" dirty="0" smtClean="0">
                <a:solidFill>
                  <a:schemeClr val="bg1">
                    <a:lumMod val="50000"/>
                  </a:schemeClr>
                </a:solidFill>
                <a:latin typeface="+mn-lt"/>
              </a:rPr>
              <a:t>President/Chief</a:t>
            </a:r>
            <a:r>
              <a:rPr lang="en-US" sz="1800" baseline="0" dirty="0" smtClean="0">
                <a:solidFill>
                  <a:schemeClr val="bg1">
                    <a:lumMod val="50000"/>
                  </a:schemeClr>
                </a:solidFill>
                <a:latin typeface="+mn-lt"/>
              </a:rPr>
              <a:t> Executive Officer</a:t>
            </a:r>
            <a:endParaRPr lang="en-US" sz="1800" dirty="0" smtClean="0">
              <a:solidFill>
                <a:schemeClr val="bg1">
                  <a:lumMod val="50000"/>
                </a:schemeClr>
              </a:solidFill>
              <a:latin typeface="+mn-lt"/>
            </a:endParaRPr>
          </a:p>
        </p:txBody>
      </p:sp>
      <p:sp>
        <p:nvSpPr>
          <p:cNvPr id="2" name="TextBox 1"/>
          <p:cNvSpPr txBox="1"/>
          <p:nvPr userDrawn="1"/>
        </p:nvSpPr>
        <p:spPr>
          <a:xfrm>
            <a:off x="3456816" y="6206897"/>
            <a:ext cx="4442908" cy="523220"/>
          </a:xfrm>
          <a:prstGeom prst="rect">
            <a:avLst/>
          </a:prstGeom>
          <a:noFill/>
        </p:spPr>
        <p:txBody>
          <a:bodyPr wrap="square" rtlCol="0">
            <a:spAutoFit/>
          </a:bodyPr>
          <a:lstStyle/>
          <a:p>
            <a:pPr>
              <a:buNone/>
            </a:pPr>
            <a:r>
              <a:rPr lang="en-US" sz="1400" b="1" dirty="0" smtClean="0">
                <a:solidFill>
                  <a:schemeClr val="bg1"/>
                </a:solidFill>
              </a:rPr>
              <a:t>2014 Texas Environmental Law Journal Symposium on The Water-Energy Nexus</a:t>
            </a:r>
            <a:endParaRPr lang="en-US" sz="1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04" r:id="rId2"/>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6" name="Picture 5" descr="mainFooterwmrc-02.png"/>
          <p:cNvPicPr>
            <a:picLocks noChangeAspect="1"/>
          </p:cNvPicPr>
          <p:nvPr/>
        </p:nvPicPr>
        <p:blipFill>
          <a:blip r:embed="rId16" cstate="print"/>
          <a:stretch>
            <a:fillRect/>
          </a:stretch>
        </p:blipFill>
        <p:spPr>
          <a:xfrm>
            <a:off x="0" y="708"/>
            <a:ext cx="9144000" cy="6857292"/>
          </a:xfrm>
          <a:prstGeom prst="rect">
            <a:avLst/>
          </a:prstGeom>
        </p:spPr>
      </p:pic>
      <p:sp>
        <p:nvSpPr>
          <p:cNvPr id="13" name="Date Placeholder 3"/>
          <p:cNvSpPr txBox="1">
            <a:spLocks/>
          </p:cNvSpPr>
          <p:nvPr/>
        </p:nvSpPr>
        <p:spPr>
          <a:xfrm>
            <a:off x="7566485" y="83762"/>
            <a:ext cx="1577515"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en-US" sz="1200" b="1" baseline="0" noProof="0" dirty="0" smtClean="0">
                <a:latin typeface="Calibri" pitchFamily="34" charset="0"/>
              </a:rPr>
              <a:t>March 21, 2014</a:t>
            </a:r>
            <a:endParaRPr lang="en-US" sz="1200" b="1" noProof="0" dirty="0">
              <a:latin typeface="Calibri" pitchFamily="34" charset="0"/>
            </a:endParaRPr>
          </a:p>
        </p:txBody>
      </p:sp>
      <p:sp>
        <p:nvSpPr>
          <p:cNvPr id="15" name="Rectangle 12"/>
          <p:cNvSpPr>
            <a:spLocks noChangeArrowheads="1"/>
          </p:cNvSpPr>
          <p:nvPr/>
        </p:nvSpPr>
        <p:spPr bwMode="auto">
          <a:xfrm>
            <a:off x="170444" y="6402035"/>
            <a:ext cx="6935351" cy="304800"/>
          </a:xfrm>
          <a:prstGeom prst="rect">
            <a:avLst/>
          </a:prstGeom>
          <a:noFill/>
          <a:ln w="9525">
            <a:noFill/>
            <a:miter lim="800000"/>
            <a:headEnd/>
            <a:tailEnd/>
          </a:ln>
          <a:effectLst/>
        </p:spPr>
        <p:txBody>
          <a:bodyPr/>
          <a:lstStyle/>
          <a:p>
            <a:pPr>
              <a:spcBef>
                <a:spcPct val="0"/>
              </a:spcBef>
              <a:buFontTx/>
              <a:buNone/>
            </a:pPr>
            <a:r>
              <a:rPr lang="en-US" sz="2200" b="1" dirty="0" smtClean="0">
                <a:solidFill>
                  <a:schemeClr val="bg1">
                    <a:lumMod val="50000"/>
                  </a:schemeClr>
                </a:solidFill>
                <a:effectLst>
                  <a:glow rad="101600">
                    <a:schemeClr val="bg1">
                      <a:lumMod val="95000"/>
                      <a:alpha val="60000"/>
                    </a:schemeClr>
                  </a:glow>
                  <a:innerShdw blurRad="114300">
                    <a:prstClr val="black"/>
                  </a:innerShdw>
                  <a:reflection blurRad="6350" stA="55000" endA="300" endPos="45500" dir="5400000" sy="-100000" algn="bl" rotWithShape="0"/>
                </a:effectLst>
                <a:latin typeface="Calibri" pitchFamily="34" charset="0"/>
              </a:rPr>
              <a:t>Brackish Groundwater Desalination</a:t>
            </a:r>
            <a:endParaRPr lang="en-US" sz="1800" b="1" dirty="0">
              <a:solidFill>
                <a:schemeClr val="bg1">
                  <a:lumMod val="50000"/>
                </a:schemeClr>
              </a:solidFill>
              <a:effectLst>
                <a:glow rad="101600">
                  <a:schemeClr val="bg1">
                    <a:lumMod val="95000"/>
                    <a:alpha val="60000"/>
                  </a:schemeClr>
                </a:glow>
                <a:innerShdw blurRad="114300">
                  <a:prstClr val="black"/>
                </a:innerShdw>
                <a:reflection blurRad="6350" stA="55000" endA="300" endPos="45500" dir="5400000" sy="-100000" algn="bl" rotWithShape="0"/>
              </a:effectLst>
              <a:latin typeface="Calibri" pitchFamily="34" charset="0"/>
            </a:endParaRPr>
          </a:p>
        </p:txBody>
      </p:sp>
      <p:sp>
        <p:nvSpPr>
          <p:cNvPr id="17" name="Rectangle 10"/>
          <p:cNvSpPr>
            <a:spLocks noChangeArrowheads="1"/>
          </p:cNvSpPr>
          <p:nvPr/>
        </p:nvSpPr>
        <p:spPr bwMode="auto">
          <a:xfrm>
            <a:off x="6784708" y="6243744"/>
            <a:ext cx="903471" cy="216390"/>
          </a:xfrm>
          <a:prstGeom prst="rect">
            <a:avLst/>
          </a:prstGeom>
          <a:noFill/>
          <a:ln w="9525">
            <a:noFill/>
            <a:miter lim="800000"/>
            <a:headEnd/>
            <a:tailEnd/>
          </a:ln>
          <a:effectLst/>
        </p:spPr>
        <p:txBody>
          <a:bodyPr/>
          <a:lstStyle/>
          <a:p>
            <a:pPr algn="l">
              <a:spcBef>
                <a:spcPct val="0"/>
              </a:spcBef>
              <a:buFontTx/>
              <a:buNone/>
            </a:pPr>
            <a:r>
              <a:rPr lang="en-US" sz="1200" b="1" dirty="0">
                <a:solidFill>
                  <a:schemeClr val="bg1"/>
                </a:solidFill>
                <a:latin typeface="Arial" charset="0"/>
              </a:rPr>
              <a:t>Page </a:t>
            </a:r>
            <a:fld id="{F31E7ECC-B9C9-4914-948A-880332F23CFE}" type="slidenum">
              <a:rPr lang="en-US" sz="1200" b="1" smtClean="0">
                <a:solidFill>
                  <a:schemeClr val="bg1"/>
                </a:solidFill>
                <a:latin typeface="Arial" charset="0"/>
              </a:rPr>
              <a:pPr algn="l">
                <a:spcBef>
                  <a:spcPct val="0"/>
                </a:spcBef>
                <a:buFontTx/>
                <a:buNone/>
              </a:pPr>
              <a:t>‹#›</a:t>
            </a:fld>
            <a:r>
              <a:rPr lang="en-US" sz="1200" b="1" dirty="0" smtClean="0">
                <a:solidFill>
                  <a:schemeClr val="bg1"/>
                </a:solidFill>
                <a:latin typeface="Arial" charset="0"/>
              </a:rPr>
              <a:t> </a:t>
            </a:r>
            <a:endParaRPr lang="en-US" sz="1200" b="1"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3" r:id="rId4"/>
    <p:sldLayoutId id="2147483687" r:id="rId5"/>
    <p:sldLayoutId id="2147483688" r:id="rId6"/>
    <p:sldLayoutId id="2147483689" r:id="rId7"/>
    <p:sldLayoutId id="2147483690" r:id="rId8"/>
    <p:sldLayoutId id="2147483691" r:id="rId9"/>
    <p:sldLayoutId id="2147483692" r:id="rId10"/>
    <p:sldLayoutId id="2147483693" r:id="rId11"/>
    <p:sldLayoutId id="2147483711" r:id="rId12"/>
    <p:sldLayoutId id="2147483712" r:id="rId13"/>
    <p:sldLayoutId id="2147483713" r:id="rId14"/>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jpeg"/><Relationship Id="rId13"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42874" y="310833"/>
            <a:ext cx="8542422" cy="675204"/>
          </a:xfrm>
        </p:spPr>
        <p:txBody>
          <a:bodyPr/>
          <a:lstStyle/>
          <a:p>
            <a:r>
              <a:rPr lang="en-US" dirty="0" smtClean="0"/>
              <a:t>Three Phase Brackish Project</a:t>
            </a:r>
            <a:endParaRPr lang="en-US" dirty="0"/>
          </a:p>
        </p:txBody>
      </p:sp>
      <p:sp>
        <p:nvSpPr>
          <p:cNvPr id="13" name="Content Placeholder 5"/>
          <p:cNvSpPr>
            <a:spLocks noGrp="1"/>
          </p:cNvSpPr>
          <p:nvPr>
            <p:ph idx="1"/>
          </p:nvPr>
        </p:nvSpPr>
        <p:spPr>
          <a:xfrm>
            <a:off x="436131" y="1850415"/>
            <a:ext cx="4040785" cy="3734465"/>
          </a:xfrm>
        </p:spPr>
        <p:txBody>
          <a:bodyPr/>
          <a:lstStyle/>
          <a:p>
            <a:pPr marL="320040">
              <a:spcBef>
                <a:spcPts val="400"/>
              </a:spcBef>
              <a:spcAft>
                <a:spcPts val="3000"/>
              </a:spcAft>
            </a:pPr>
            <a:r>
              <a:rPr lang="en-US" sz="2400" dirty="0" smtClean="0">
                <a:cs typeface="Times New Roman" pitchFamily="18" charset="0"/>
              </a:rPr>
              <a:t>33,600 </a:t>
            </a:r>
            <a:r>
              <a:rPr lang="en-US" sz="2400" dirty="0">
                <a:cs typeface="Times New Roman" pitchFamily="18" charset="0"/>
              </a:rPr>
              <a:t>ac-</a:t>
            </a:r>
            <a:r>
              <a:rPr lang="en-US" sz="2400" dirty="0" err="1">
                <a:cs typeface="Times New Roman" pitchFamily="18" charset="0"/>
              </a:rPr>
              <a:t>ft</a:t>
            </a:r>
            <a:r>
              <a:rPr lang="en-US" sz="2400" dirty="0">
                <a:cs typeface="Times New Roman" pitchFamily="18" charset="0"/>
              </a:rPr>
              <a:t>/</a:t>
            </a:r>
            <a:r>
              <a:rPr lang="en-US" sz="2400" dirty="0" err="1">
                <a:cs typeface="Times New Roman" pitchFamily="18" charset="0"/>
              </a:rPr>
              <a:t>yr</a:t>
            </a:r>
            <a:r>
              <a:rPr lang="en-US" sz="2400" dirty="0">
                <a:cs typeface="Times New Roman" pitchFamily="18" charset="0"/>
              </a:rPr>
              <a:t> by </a:t>
            </a:r>
            <a:r>
              <a:rPr lang="en-US" sz="2400" dirty="0" smtClean="0">
                <a:cs typeface="Times New Roman" pitchFamily="18" charset="0"/>
              </a:rPr>
              <a:t>2026</a:t>
            </a:r>
          </a:p>
          <a:p>
            <a:pPr marL="320040">
              <a:spcBef>
                <a:spcPts val="400"/>
              </a:spcBef>
              <a:spcAft>
                <a:spcPts val="3000"/>
              </a:spcAft>
            </a:pPr>
            <a:r>
              <a:rPr lang="en-US" sz="2400" dirty="0" smtClean="0"/>
              <a:t>15% of </a:t>
            </a:r>
            <a:r>
              <a:rPr lang="en-US" sz="2400" dirty="0"/>
              <a:t>SAWS </a:t>
            </a:r>
            <a:r>
              <a:rPr lang="en-US" sz="2400" dirty="0" smtClean="0"/>
              <a:t>current </a:t>
            </a:r>
            <a:r>
              <a:rPr lang="en-US" sz="2400" dirty="0"/>
              <a:t>water </a:t>
            </a:r>
            <a:r>
              <a:rPr lang="en-US" sz="2400" dirty="0" smtClean="0"/>
              <a:t>supply</a:t>
            </a:r>
            <a:endParaRPr lang="en-US" sz="2400" dirty="0">
              <a:cs typeface="Times New Roman" pitchFamily="18" charset="0"/>
            </a:endParaRPr>
          </a:p>
          <a:p>
            <a:pPr marL="320040">
              <a:spcBef>
                <a:spcPts val="400"/>
              </a:spcBef>
              <a:spcAft>
                <a:spcPts val="3000"/>
              </a:spcAft>
            </a:pPr>
            <a:r>
              <a:rPr lang="en-US" sz="2400" dirty="0" smtClean="0">
                <a:cs typeface="Times New Roman" pitchFamily="18" charset="0"/>
              </a:rPr>
              <a:t>$109 </a:t>
            </a:r>
            <a:r>
              <a:rPr lang="en-US" sz="2400" dirty="0">
                <a:cs typeface="Times New Roman" pitchFamily="18" charset="0"/>
              </a:rPr>
              <a:t>million in </a:t>
            </a:r>
            <a:r>
              <a:rPr lang="en-US" sz="2400" dirty="0" smtClean="0">
                <a:cs typeface="Times New Roman" pitchFamily="18" charset="0"/>
              </a:rPr>
              <a:t>Texas </a:t>
            </a:r>
            <a:r>
              <a:rPr lang="en-US" sz="2400" dirty="0">
                <a:cs typeface="Times New Roman" pitchFamily="18" charset="0"/>
              </a:rPr>
              <a:t>Water Development Board (TWDB) low interest loans </a:t>
            </a:r>
          </a:p>
        </p:txBody>
      </p:sp>
      <p:sp>
        <p:nvSpPr>
          <p:cNvPr id="2" name="TextBox 1"/>
          <p:cNvSpPr txBox="1"/>
          <p:nvPr/>
        </p:nvSpPr>
        <p:spPr>
          <a:xfrm>
            <a:off x="301841" y="937469"/>
            <a:ext cx="4021584" cy="461665"/>
          </a:xfrm>
          <a:prstGeom prst="rect">
            <a:avLst/>
          </a:prstGeom>
          <a:noFill/>
        </p:spPr>
        <p:txBody>
          <a:bodyPr wrap="square" rtlCol="0">
            <a:spAutoFit/>
          </a:bodyPr>
          <a:lstStyle/>
          <a:p>
            <a:pPr>
              <a:buNone/>
            </a:pPr>
            <a:r>
              <a:rPr lang="en-US" sz="2400" b="1" dirty="0" smtClean="0">
                <a:solidFill>
                  <a:schemeClr val="accent6"/>
                </a:solidFill>
                <a:latin typeface="Calibri" pitchFamily="34" charset="0"/>
              </a:rPr>
              <a:t>First Phase Online 2016</a:t>
            </a:r>
            <a:endParaRPr lang="en-US" sz="2400" b="1" dirty="0">
              <a:solidFill>
                <a:schemeClr val="accent6"/>
              </a:solidFill>
              <a:latin typeface="Calibri" pitchFamily="34" charset="0"/>
            </a:endParaRPr>
          </a:p>
        </p:txBody>
      </p:sp>
      <p:pic>
        <p:nvPicPr>
          <p:cNvPr id="6" name="Picture 5"/>
          <p:cNvPicPr>
            <a:picLocks noChangeAspect="1" noChangeArrowheads="1"/>
          </p:cNvPicPr>
          <p:nvPr/>
        </p:nvPicPr>
        <p:blipFill>
          <a:blip r:embed="rId3" cstate="print"/>
          <a:srcRect l="28667" t="-102" r="19629"/>
          <a:stretch>
            <a:fillRect/>
          </a:stretch>
        </p:blipFill>
        <p:spPr bwMode="auto">
          <a:xfrm>
            <a:off x="5062330" y="993914"/>
            <a:ext cx="3843478" cy="4916212"/>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0339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59158" y="334997"/>
            <a:ext cx="8542422" cy="675389"/>
          </a:xfrm>
        </p:spPr>
        <p:txBody>
          <a:bodyPr/>
          <a:lstStyle/>
          <a:p>
            <a:r>
              <a:rPr lang="en-US" sz="3600" dirty="0" smtClean="0"/>
              <a:t>Potential Partnership with CPS Energy</a:t>
            </a:r>
            <a:endParaRPr lang="en-US" sz="3600" dirty="0"/>
          </a:p>
        </p:txBody>
      </p:sp>
      <p:sp>
        <p:nvSpPr>
          <p:cNvPr id="5" name="Content Placeholder 4"/>
          <p:cNvSpPr>
            <a:spLocks noGrp="1"/>
          </p:cNvSpPr>
          <p:nvPr>
            <p:ph idx="1"/>
          </p:nvPr>
        </p:nvSpPr>
        <p:spPr>
          <a:xfrm>
            <a:off x="239151" y="1484134"/>
            <a:ext cx="4649493" cy="4424297"/>
          </a:xfrm>
        </p:spPr>
        <p:txBody>
          <a:bodyPr/>
          <a:lstStyle/>
          <a:p>
            <a:pPr>
              <a:spcAft>
                <a:spcPts val="2400"/>
              </a:spcAft>
            </a:pPr>
            <a:r>
              <a:rPr lang="en-US" sz="2800" dirty="0" smtClean="0"/>
              <a:t>Co-location of electricity generation with SAWS Brackish project</a:t>
            </a:r>
          </a:p>
          <a:p>
            <a:pPr>
              <a:spcAft>
                <a:spcPts val="2400"/>
              </a:spcAft>
            </a:pPr>
            <a:r>
              <a:rPr lang="en-US" sz="2800" dirty="0" smtClean="0"/>
              <a:t>Utility synergy </a:t>
            </a:r>
            <a:r>
              <a:rPr lang="en-US" sz="2800" dirty="0"/>
              <a:t>and sustainability</a:t>
            </a:r>
          </a:p>
          <a:p>
            <a:pPr>
              <a:spcAft>
                <a:spcPts val="600"/>
              </a:spcAft>
            </a:pPr>
            <a:r>
              <a:rPr lang="en-US" sz="2800" dirty="0" smtClean="0"/>
              <a:t>Model Partnership throughout Texas &amp; Nation</a:t>
            </a:r>
          </a:p>
        </p:txBody>
      </p:sp>
      <p:pic>
        <p:nvPicPr>
          <p:cNvPr id="1026" name="Picture 2" descr="I:\Communications\creative\CPS Energy\20110408_JointBoardMeeting_NEXUS\_NEXUS_cps_saws_logo\WaterEnergyNexus_logo4C.pn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88645" y="1365107"/>
            <a:ext cx="3912935" cy="3912934"/>
          </a:xfrm>
          <a:prstGeom prst="rect">
            <a:avLst/>
          </a:prstGeom>
          <a:ln>
            <a:noFill/>
          </a:ln>
          <a:effectLst>
            <a:reflection blurRad="12700" stA="30000" endPos="30000" dist="5000" dir="5400000" sy="-100000" algn="bl" rotWithShape="0"/>
          </a:effectLst>
          <a:scene3d>
            <a:camera prst="perspectiveContrastingLeftFacing">
              <a:rot lat="600000" lon="1800000" rev="21386789"/>
            </a:camera>
            <a:lightRig rig="threePt" dir="t">
              <a:rot lat="0" lon="0" rev="2700000"/>
            </a:lightRig>
          </a:scene3d>
          <a:sp3d>
            <a:bevelT w="63500" h="50800"/>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851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8298" y="242531"/>
            <a:ext cx="8542422" cy="675204"/>
          </a:xfrm>
        </p:spPr>
        <p:txBody>
          <a:bodyPr/>
          <a:lstStyle/>
          <a:p>
            <a:r>
              <a:rPr lang="en-US" dirty="0" smtClean="0"/>
              <a:t>Expansion of Brackish Desalination</a:t>
            </a:r>
            <a:endParaRPr lang="en-US" dirty="0"/>
          </a:p>
        </p:txBody>
      </p:sp>
      <p:sp>
        <p:nvSpPr>
          <p:cNvPr id="7" name="Subtitle 6"/>
          <p:cNvSpPr>
            <a:spLocks noGrp="1"/>
          </p:cNvSpPr>
          <p:nvPr>
            <p:ph type="subTitle" idx="13"/>
          </p:nvPr>
        </p:nvSpPr>
        <p:spPr>
          <a:xfrm>
            <a:off x="493802" y="928046"/>
            <a:ext cx="8539090" cy="445459"/>
          </a:xfrm>
        </p:spPr>
        <p:txBody>
          <a:bodyPr>
            <a:normAutofit lnSpcReduction="10000"/>
          </a:bodyPr>
          <a:lstStyle/>
          <a:p>
            <a:r>
              <a:rPr lang="en-US" dirty="0" smtClean="0"/>
              <a:t>Project Location for Additional 50,000 ac-</a:t>
            </a:r>
            <a:r>
              <a:rPr lang="en-US" dirty="0" err="1" smtClean="0"/>
              <a:t>ft</a:t>
            </a:r>
            <a:endParaRPr lang="en-US" dirty="0"/>
          </a:p>
        </p:txBody>
      </p:sp>
      <p:pic>
        <p:nvPicPr>
          <p:cNvPr id="1028" name="Picture 4" descr="\\hq-data-01\userdata\aconner\2012 WMP\Expanded Desal Map.PN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44416" y="1479208"/>
            <a:ext cx="5835276" cy="450836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746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5058" name="Group 44"/>
          <p:cNvGrpSpPr>
            <a:grpSpLocks/>
          </p:cNvGrpSpPr>
          <p:nvPr/>
        </p:nvGrpSpPr>
        <p:grpSpPr bwMode="auto">
          <a:xfrm>
            <a:off x="136525" y="1096963"/>
            <a:ext cx="5257800" cy="3579771"/>
            <a:chOff x="182880" y="1463040"/>
            <a:chExt cx="5257800" cy="3580909"/>
          </a:xfrm>
        </p:grpSpPr>
        <p:sp>
          <p:nvSpPr>
            <p:cNvPr id="45072" name="Rectangle 21"/>
            <p:cNvSpPr>
              <a:spLocks noChangeArrowheads="1"/>
            </p:cNvSpPr>
            <p:nvPr/>
          </p:nvSpPr>
          <p:spPr bwMode="auto">
            <a:xfrm>
              <a:off x="182880" y="1463040"/>
              <a:ext cx="5257800" cy="2954981"/>
            </a:xfrm>
            <a:prstGeom prst="rect">
              <a:avLst/>
            </a:prstGeom>
            <a:solidFill>
              <a:srgbClr val="3333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nchor="ctr"/>
            <a:lstStyle/>
            <a:p>
              <a:pPr>
                <a:spcBef>
                  <a:spcPct val="20000"/>
                </a:spcBef>
                <a:buFontTx/>
                <a:buChar char="•"/>
              </a:pPr>
              <a:endParaRPr lang="en-US"/>
            </a:p>
          </p:txBody>
        </p:sp>
        <p:pic>
          <p:nvPicPr>
            <p:cNvPr id="45073" name="Picture 36" descr="area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508760"/>
              <a:ext cx="5166360" cy="2784289"/>
            </a:xfrm>
            <a:prstGeom prst="rect">
              <a:avLst/>
            </a:prstGeom>
            <a:noFill/>
            <a:ln w="9525">
              <a:solidFill>
                <a:schemeClr val="bg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5074" name="Rectangle 15"/>
            <p:cNvSpPr>
              <a:spLocks noChangeArrowheads="1"/>
            </p:cNvSpPr>
            <p:nvPr/>
          </p:nvSpPr>
          <p:spPr bwMode="auto">
            <a:xfrm>
              <a:off x="228600" y="4353717"/>
              <a:ext cx="4435475" cy="690232"/>
            </a:xfrm>
            <a:prstGeom prst="rect">
              <a:avLst/>
            </a:prstGeom>
            <a:solidFill>
              <a:srgbClr val="3333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anchor="ctr"/>
            <a:lstStyle/>
            <a:p>
              <a:pPr algn="ctr" eaLnBrk="0" hangingPunct="0">
                <a:buNone/>
              </a:pPr>
              <a:r>
                <a:rPr lang="en-US" sz="1200" b="1" i="1" dirty="0">
                  <a:solidFill>
                    <a:schemeClr val="bg1"/>
                  </a:solidFill>
                </a:rPr>
                <a:t>Groundwater Conservation Districts</a:t>
              </a:r>
            </a:p>
          </p:txBody>
        </p:sp>
      </p:grpSp>
      <p:sp>
        <p:nvSpPr>
          <p:cNvPr id="45059" name="Title 1"/>
          <p:cNvSpPr>
            <a:spLocks noGrp="1"/>
          </p:cNvSpPr>
          <p:nvPr>
            <p:ph type="title"/>
          </p:nvPr>
        </p:nvSpPr>
        <p:spPr>
          <a:xfrm>
            <a:off x="182563" y="228600"/>
            <a:ext cx="8732837" cy="685800"/>
          </a:xfrm>
        </p:spPr>
        <p:txBody>
          <a:bodyPr/>
          <a:lstStyle/>
          <a:p>
            <a:r>
              <a:rPr lang="en-US" dirty="0" smtClean="0"/>
              <a:t>Legal and Regulatory Challenges</a:t>
            </a:r>
          </a:p>
        </p:txBody>
      </p:sp>
      <p:pic>
        <p:nvPicPr>
          <p:cNvPr id="45060" name="Picture 9" descr="TCEQ Logo.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89238" y="4800600"/>
            <a:ext cx="685800" cy="1150938"/>
          </a:xfrm>
          <a:prstGeom prst="rect">
            <a:avLst/>
          </a:prstGeom>
          <a:noFill/>
          <a:ln w="9525">
            <a:solidFill>
              <a:schemeClr val="bg2"/>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5061" name="Picture 15" descr="Edwards Aquifer Authority logo.thumbnail.gif"/>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00200" y="4892675"/>
            <a:ext cx="1054100" cy="960438"/>
          </a:xfrm>
          <a:prstGeom prst="rect">
            <a:avLst/>
          </a:prstGeom>
          <a:noFill/>
          <a:ln w="9525">
            <a:solidFill>
              <a:schemeClr val="bg2"/>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5062" name="Picture 26" descr="RegionL.gif"/>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6525" y="4937125"/>
            <a:ext cx="1279525" cy="831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5063" name="Picture 27" descr="Dept_of_Ag.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43800" y="2057400"/>
            <a:ext cx="869950" cy="8620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5064" name="Picture 32" descr="USFWS.gif"/>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47038" y="1096963"/>
            <a:ext cx="685800" cy="8175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5065" name="Picture 33" descr="TWDB.gif"/>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11963" y="1050925"/>
            <a:ext cx="822325"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5066" name="Picture 2" descr="http://t2.gstatic.com/images?q=tbn:ANd9GcQqjLjgpumUUJyn2XAbyaaxgkwa8FP49I1ihMy8hbPtXrD-tE3LHg"/>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35675" y="2057400"/>
            <a:ext cx="868363" cy="8683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5067" name="Picture 25" descr="trinityglenrose.jpg"/>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78475" y="1050925"/>
            <a:ext cx="823913" cy="731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45068" name="Group 10"/>
          <p:cNvGrpSpPr>
            <a:grpSpLocks/>
          </p:cNvGrpSpPr>
          <p:nvPr/>
        </p:nvGrpSpPr>
        <p:grpSpPr bwMode="auto">
          <a:xfrm>
            <a:off x="7032625" y="3017838"/>
            <a:ext cx="2111375" cy="2895600"/>
            <a:chOff x="4358641" y="2910146"/>
            <a:chExt cx="2211894" cy="3033454"/>
          </a:xfrm>
        </p:grpSpPr>
        <p:sp>
          <p:nvSpPr>
            <p:cNvPr id="45070" name="Rectangle 21"/>
            <p:cNvSpPr>
              <a:spLocks noChangeArrowheads="1"/>
            </p:cNvSpPr>
            <p:nvPr/>
          </p:nvSpPr>
          <p:spPr bwMode="auto">
            <a:xfrm>
              <a:off x="4358641" y="2910146"/>
              <a:ext cx="2211894" cy="3033454"/>
            </a:xfrm>
            <a:prstGeom prst="rect">
              <a:avLst/>
            </a:prstGeom>
            <a:solidFill>
              <a:srgbClr val="3333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anchor="ctr"/>
            <a:lstStyle/>
            <a:p>
              <a:pPr>
                <a:spcBef>
                  <a:spcPct val="20000"/>
                </a:spcBef>
                <a:buFontTx/>
                <a:buChar char="•"/>
              </a:pPr>
              <a:endParaRPr lang="en-US"/>
            </a:p>
          </p:txBody>
        </p:sp>
        <p:pic>
          <p:nvPicPr>
            <p:cNvPr id="45071" name="Picture 7" descr="AM_whooping_crane_1_S.jpg"/>
            <p:cNvPicPr>
              <a:picLocks noChangeAspect="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34841" y="2971800"/>
              <a:ext cx="2065331" cy="2890925"/>
            </a:xfrm>
            <a:prstGeom prst="rect">
              <a:avLst/>
            </a:prstGeom>
            <a:noFill/>
            <a:ln w="9525">
              <a:solidFill>
                <a:schemeClr val="bg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pic>
        <p:nvPicPr>
          <p:cNvPr id="45069" name="Picture 3" descr="final_hcp.jpg"/>
          <p:cNvPicPr>
            <a:picLocks noChangeAspect="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54563" y="3246438"/>
            <a:ext cx="2185987" cy="2841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5854818"/>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86380"/>
            <a:ext cx="8542422" cy="675204"/>
          </a:xfrm>
        </p:spPr>
        <p:txBody>
          <a:bodyPr/>
          <a:lstStyle/>
          <a:p>
            <a:r>
              <a:rPr lang="en-US" dirty="0" smtClean="0"/>
              <a:t>Legislative Changes Needed</a:t>
            </a:r>
            <a:endParaRPr lang="en-US" dirty="0"/>
          </a:p>
        </p:txBody>
      </p:sp>
      <p:sp>
        <p:nvSpPr>
          <p:cNvPr id="3" name="Content Placeholder 2"/>
          <p:cNvSpPr>
            <a:spLocks noGrp="1"/>
          </p:cNvSpPr>
          <p:nvPr>
            <p:ph idx="1"/>
          </p:nvPr>
        </p:nvSpPr>
        <p:spPr>
          <a:xfrm>
            <a:off x="475760" y="1495744"/>
            <a:ext cx="8035192" cy="4641285"/>
          </a:xfrm>
        </p:spPr>
        <p:txBody>
          <a:bodyPr/>
          <a:lstStyle/>
          <a:p>
            <a:r>
              <a:rPr lang="en-US" sz="2800" dirty="0" smtClean="0"/>
              <a:t>Separate regulatory structure for brackish groundwater and ASR Development</a:t>
            </a:r>
          </a:p>
          <a:p>
            <a:pPr lvl="1"/>
            <a:endParaRPr lang="en-US" sz="800" dirty="0" smtClean="0"/>
          </a:p>
          <a:p>
            <a:pPr lvl="1">
              <a:spcAft>
                <a:spcPts val="1200"/>
              </a:spcAft>
            </a:pPr>
            <a:r>
              <a:rPr lang="en-US" dirty="0" smtClean="0"/>
              <a:t>Long Term permits for large projects</a:t>
            </a:r>
          </a:p>
          <a:p>
            <a:pPr lvl="1"/>
            <a:endParaRPr lang="en-US" sz="400" dirty="0" smtClean="0"/>
          </a:p>
          <a:p>
            <a:pPr lvl="1"/>
            <a:r>
              <a:rPr lang="en-US" dirty="0" smtClean="0"/>
              <a:t>Favorable Desired Future Conditions and Groundwater District Rules</a:t>
            </a:r>
          </a:p>
          <a:p>
            <a:pPr lvl="1"/>
            <a:endParaRPr lang="en-US" sz="400" dirty="0" smtClean="0"/>
          </a:p>
          <a:p>
            <a:pPr lvl="2">
              <a:spcAft>
                <a:spcPts val="1200"/>
              </a:spcAft>
            </a:pPr>
            <a:r>
              <a:rPr lang="en-US" dirty="0" smtClean="0"/>
              <a:t>Ensure District Rules based on Science, not politics</a:t>
            </a:r>
          </a:p>
          <a:p>
            <a:pPr lvl="1"/>
            <a:endParaRPr lang="en-US" sz="400" dirty="0" smtClean="0"/>
          </a:p>
          <a:p>
            <a:pPr lvl="1"/>
            <a:r>
              <a:rPr lang="en-US" dirty="0" smtClean="0"/>
              <a:t>Meaningful appeals process for local groundwater district decisions</a:t>
            </a:r>
          </a:p>
        </p:txBody>
      </p:sp>
      <p:sp>
        <p:nvSpPr>
          <p:cNvPr id="4" name="Subtitle 3"/>
          <p:cNvSpPr>
            <a:spLocks noGrp="1"/>
          </p:cNvSpPr>
          <p:nvPr>
            <p:ph type="subTitle" idx="13"/>
          </p:nvPr>
        </p:nvSpPr>
        <p:spPr>
          <a:xfrm>
            <a:off x="393890" y="959013"/>
            <a:ext cx="8539090" cy="445459"/>
          </a:xfrm>
        </p:spPr>
        <p:txBody>
          <a:bodyPr>
            <a:normAutofit lnSpcReduction="10000"/>
          </a:bodyPr>
          <a:lstStyle/>
          <a:p>
            <a:r>
              <a:rPr lang="en-US" dirty="0" smtClean="0"/>
              <a:t>Promotion of Alternative Water Supplies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323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5954" y="287210"/>
            <a:ext cx="8542422" cy="675204"/>
          </a:xfrm>
        </p:spPr>
        <p:txBody>
          <a:bodyPr/>
          <a:lstStyle/>
          <a:p>
            <a:r>
              <a:rPr lang="en-US" sz="4400" dirty="0" smtClean="0"/>
              <a:t>Conclusions</a:t>
            </a:r>
          </a:p>
        </p:txBody>
      </p:sp>
      <p:sp>
        <p:nvSpPr>
          <p:cNvPr id="50179" name="Content Placeholder 2"/>
          <p:cNvSpPr>
            <a:spLocks noGrp="1"/>
          </p:cNvSpPr>
          <p:nvPr>
            <p:ph idx="1"/>
          </p:nvPr>
        </p:nvSpPr>
        <p:spPr>
          <a:xfrm>
            <a:off x="97692" y="1790779"/>
            <a:ext cx="4769185" cy="4181043"/>
          </a:xfrm>
        </p:spPr>
        <p:txBody>
          <a:bodyPr/>
          <a:lstStyle/>
          <a:p>
            <a:pPr marL="225425" indent="-225425">
              <a:spcAft>
                <a:spcPts val="1800"/>
              </a:spcAft>
            </a:pPr>
            <a:r>
              <a:rPr lang="en-US" sz="2400" dirty="0" smtClean="0"/>
              <a:t>8.3 million acre-feet of additional water needed for Texas</a:t>
            </a:r>
            <a:endParaRPr lang="en-US" sz="400" dirty="0" smtClean="0"/>
          </a:p>
          <a:p>
            <a:pPr marL="225425" indent="-225425">
              <a:spcBef>
                <a:spcPts val="0"/>
              </a:spcBef>
              <a:spcAft>
                <a:spcPts val="1800"/>
              </a:spcAft>
            </a:pPr>
            <a:r>
              <a:rPr lang="en-US" sz="2400" dirty="0" smtClean="0"/>
              <a:t>Oceans of brackish groundwater available, yet underutilized</a:t>
            </a:r>
            <a:endParaRPr lang="en-US" sz="400" dirty="0" smtClean="0"/>
          </a:p>
          <a:p>
            <a:pPr marL="225425" indent="-225425">
              <a:spcBef>
                <a:spcPts val="0"/>
              </a:spcBef>
              <a:spcAft>
                <a:spcPts val="1800"/>
              </a:spcAft>
            </a:pPr>
            <a:r>
              <a:rPr lang="en-US" sz="2400" dirty="0" smtClean="0"/>
              <a:t>Costs and Regulations are barriers</a:t>
            </a:r>
            <a:endParaRPr lang="en-US" sz="400" dirty="0" smtClean="0"/>
          </a:p>
          <a:p>
            <a:pPr marL="225425" indent="-225425">
              <a:spcBef>
                <a:spcPts val="0"/>
              </a:spcBef>
              <a:spcAft>
                <a:spcPts val="1800"/>
              </a:spcAft>
            </a:pPr>
            <a:r>
              <a:rPr lang="en-US" sz="2400" dirty="0" smtClean="0"/>
              <a:t>Long Term certainty in groundwater regulations is needed</a:t>
            </a:r>
            <a:endParaRPr lang="en-US" sz="400" dirty="0" smtClean="0"/>
          </a:p>
          <a:p>
            <a:pPr marL="225425" indent="-225425">
              <a:spcBef>
                <a:spcPts val="0"/>
              </a:spcBef>
              <a:spcAft>
                <a:spcPts val="1800"/>
              </a:spcAft>
            </a:pPr>
            <a:r>
              <a:rPr lang="en-US" sz="2400" dirty="0" smtClean="0"/>
              <a:t>Alternative supplies are win-win</a:t>
            </a:r>
          </a:p>
          <a:p>
            <a:pPr marL="225425" indent="-225425">
              <a:buNone/>
            </a:pPr>
            <a:r>
              <a:rPr lang="en-US" sz="2800" dirty="0" smtClean="0"/>
              <a:t> </a:t>
            </a:r>
          </a:p>
          <a:p>
            <a:pPr marL="0" indent="0">
              <a:buNone/>
            </a:pPr>
            <a:endParaRPr lang="en-US" sz="2800" dirty="0" smtClean="0"/>
          </a:p>
          <a:p>
            <a:pPr lvl="1"/>
            <a:endParaRPr lang="en-US" dirty="0" smtClean="0"/>
          </a:p>
        </p:txBody>
      </p:sp>
      <p:graphicFrame>
        <p:nvGraphicFramePr>
          <p:cNvPr id="408578"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59960368"/>
              </p:ext>
            </p:extLst>
          </p:nvPr>
        </p:nvGraphicFramePr>
        <p:xfrm>
          <a:off x="4832886" y="635410"/>
          <a:ext cx="4252642" cy="5174547"/>
        </p:xfrm>
        <a:graphic>
          <a:graphicData uri="http://schemas.openxmlformats.org/presentationml/2006/ole">
            <p:oleObj spid="_x0000_s3095" name="Acrobat Document" r:id="rId4" imgW="6438900" imgH="8331200" progId="">
              <p:embed/>
            </p:oleObj>
          </a:graphicData>
        </a:graphic>
      </p:graphicFrame>
      <p:sp>
        <p:nvSpPr>
          <p:cNvPr id="5" name="Subtitle 3"/>
          <p:cNvSpPr>
            <a:spLocks noGrp="1"/>
          </p:cNvSpPr>
          <p:nvPr>
            <p:ph type="subTitle" idx="13"/>
          </p:nvPr>
        </p:nvSpPr>
        <p:spPr>
          <a:xfrm>
            <a:off x="433539" y="1022717"/>
            <a:ext cx="4853354" cy="465794"/>
          </a:xfrm>
        </p:spPr>
        <p:txBody>
          <a:bodyPr>
            <a:normAutofit/>
          </a:bodyPr>
          <a:lstStyle/>
          <a:p>
            <a:r>
              <a:rPr lang="en-US" dirty="0" smtClean="0"/>
              <a:t>Securing our Water Future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9937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0878" y="3316684"/>
            <a:ext cx="8383234" cy="2718356"/>
          </a:xfrm>
        </p:spPr>
        <p:txBody>
          <a:bodyPr/>
          <a:lstStyle/>
          <a:p>
            <a:pPr eaLnBrk="1" hangingPunct="1">
              <a:lnSpc>
                <a:spcPct val="90000"/>
              </a:lnSpc>
              <a:spcAft>
                <a:spcPts val="1200"/>
              </a:spcAft>
            </a:pPr>
            <a:r>
              <a:rPr lang="en-US" sz="3000" dirty="0" smtClean="0">
                <a:latin typeface="Calibri" panose="020F0502020204030204" pitchFamily="34" charset="0"/>
                <a:cs typeface="Calibri" panose="020F0502020204030204" pitchFamily="34" charset="0"/>
              </a:rPr>
              <a:t>Water and Wastewater services to over 1.6 million people and growing</a:t>
            </a:r>
          </a:p>
          <a:p>
            <a:pPr>
              <a:lnSpc>
                <a:spcPct val="90000"/>
              </a:lnSpc>
              <a:spcAft>
                <a:spcPts val="1200"/>
              </a:spcAft>
            </a:pPr>
            <a:r>
              <a:rPr lang="en-US" sz="3000" dirty="0">
                <a:latin typeface="Calibri" panose="020F0502020204030204" pitchFamily="34" charset="0"/>
                <a:cs typeface="Calibri" panose="020F0502020204030204" pitchFamily="34" charset="0"/>
              </a:rPr>
              <a:t>Regulations are getting </a:t>
            </a:r>
            <a:r>
              <a:rPr lang="en-US" sz="3000" dirty="0" smtClean="0">
                <a:latin typeface="Calibri" panose="020F0502020204030204" pitchFamily="34" charset="0"/>
                <a:cs typeface="Calibri" panose="020F0502020204030204" pitchFamily="34" charset="0"/>
              </a:rPr>
              <a:t>stricter</a:t>
            </a:r>
          </a:p>
          <a:p>
            <a:pPr eaLnBrk="1" hangingPunct="1">
              <a:lnSpc>
                <a:spcPct val="90000"/>
              </a:lnSpc>
              <a:spcAft>
                <a:spcPts val="1200"/>
              </a:spcAft>
            </a:pPr>
            <a:r>
              <a:rPr lang="en-US" sz="3000" dirty="0" smtClean="0">
                <a:latin typeface="Calibri" panose="020F0502020204030204" pitchFamily="34" charset="0"/>
                <a:cs typeface="Calibri" panose="020F0502020204030204" pitchFamily="34" charset="0"/>
              </a:rPr>
              <a:t>New water supplies are expensive and challenging to acquire</a:t>
            </a:r>
          </a:p>
        </p:txBody>
      </p:sp>
      <p:pic>
        <p:nvPicPr>
          <p:cNvPr id="1025028" name="Picture 4"/>
          <p:cNvPicPr>
            <a:picLocks noChangeArrowheads="1"/>
          </p:cNvPicPr>
          <p:nvPr/>
        </p:nvPicPr>
        <p:blipFill>
          <a:blip r:embed="rId3" cstate="print"/>
          <a:srcRect/>
          <a:stretch>
            <a:fillRect/>
          </a:stretch>
        </p:blipFill>
        <p:spPr bwMode="auto">
          <a:xfrm>
            <a:off x="1852789" y="1174044"/>
            <a:ext cx="5459413" cy="1892300"/>
          </a:xfrm>
          <a:prstGeom prst="rect">
            <a:avLst/>
          </a:prstGeom>
          <a:solidFill>
            <a:srgbClr val="FAFD00"/>
          </a:solidFill>
          <a:ln w="12700">
            <a:solidFill>
              <a:schemeClr val="tx1"/>
            </a:solidFill>
            <a:miter lim="800000"/>
            <a:headEnd/>
            <a:tailEnd/>
          </a:ln>
          <a:effectLst>
            <a:outerShdw dist="71842" dir="2700000" algn="ctr" rotWithShape="0">
              <a:schemeClr val="tx1"/>
            </a:outerShdw>
          </a:effectLst>
        </p:spPr>
      </p:pic>
      <p:sp>
        <p:nvSpPr>
          <p:cNvPr id="6" name="Rectangle 3"/>
          <p:cNvSpPr>
            <a:spLocks noGrp="1" noChangeArrowheads="1"/>
          </p:cNvSpPr>
          <p:nvPr>
            <p:ph type="title"/>
          </p:nvPr>
        </p:nvSpPr>
        <p:spPr bwMode="auto">
          <a:xfrm>
            <a:off x="92958" y="386116"/>
            <a:ext cx="8686800" cy="549275"/>
          </a:xfrm>
          <a:noFill/>
          <a:ln>
            <a:noFill/>
            <a:miter lim="800000"/>
            <a:headEnd/>
            <a:tailEnd/>
          </a:ln>
        </p:spPr>
        <p:txBody>
          <a:bodyPr vert="horz" wrap="square" lIns="91440" tIns="45720" rIns="91440" bIns="45720" numCol="1" anchor="ctr" anchorCtr="0" compatLnSpc="1">
            <a:prstTxWarp prst="textNoShape">
              <a:avLst/>
            </a:prstTxWarp>
          </a:bodyPr>
          <a:lstStyle/>
          <a:p>
            <a:pPr fontAlgn="auto">
              <a:spcAft>
                <a:spcPts val="0"/>
              </a:spcAft>
              <a:defRPr/>
            </a:pPr>
            <a:r>
              <a:rPr lang="en-US" sz="4000" cap="none" dirty="0">
                <a:solidFill>
                  <a:schemeClr val="bg1">
                    <a:lumMod val="50000"/>
                  </a:schemeClr>
                </a:solidFill>
                <a:latin typeface="Calibri" pitchFamily="34" charset="0"/>
              </a:rPr>
              <a:t>San </a:t>
            </a:r>
            <a:r>
              <a:rPr lang="en-US" sz="4000" cap="none" dirty="0" smtClean="0">
                <a:solidFill>
                  <a:schemeClr val="bg1">
                    <a:lumMod val="50000"/>
                  </a:schemeClr>
                </a:solidFill>
                <a:latin typeface="Calibri" pitchFamily="34" charset="0"/>
              </a:rPr>
              <a:t>Antonio’s Water Challenge</a:t>
            </a:r>
            <a:endParaRPr lang="en-US" sz="4000" cap="none" dirty="0">
              <a:solidFill>
                <a:schemeClr val="bg1">
                  <a:lumMod val="50000"/>
                </a:schemeClr>
              </a:solidFill>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1261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2861863" y="388938"/>
            <a:ext cx="6137758" cy="744537"/>
          </a:xfrm>
        </p:spPr>
        <p:txBody>
          <a:bodyPr/>
          <a:lstStyle/>
          <a:p>
            <a:r>
              <a:rPr lang="en-US" sz="3600" dirty="0" smtClean="0"/>
              <a:t>Successful Water Management</a:t>
            </a:r>
            <a:endParaRPr lang="en-US" sz="3600" dirty="0"/>
          </a:p>
        </p:txBody>
      </p:sp>
      <p:sp>
        <p:nvSpPr>
          <p:cNvPr id="7" name="Rectangle 6"/>
          <p:cNvSpPr/>
          <p:nvPr/>
        </p:nvSpPr>
        <p:spPr>
          <a:xfrm>
            <a:off x="0" y="0"/>
            <a:ext cx="2705101" cy="63103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5"/>
          <p:cNvSpPr>
            <a:spLocks noGrp="1"/>
          </p:cNvSpPr>
          <p:nvPr>
            <p:ph sz="quarter" idx="4"/>
          </p:nvPr>
        </p:nvSpPr>
        <p:spPr>
          <a:xfrm>
            <a:off x="2982354" y="1341990"/>
            <a:ext cx="5852160" cy="4650847"/>
          </a:xfrm>
        </p:spPr>
        <p:txBody>
          <a:bodyPr/>
          <a:lstStyle/>
          <a:p>
            <a:pPr marL="228600" indent="-228600">
              <a:spcAft>
                <a:spcPts val="0"/>
              </a:spcAft>
            </a:pPr>
            <a:r>
              <a:rPr lang="en-US" sz="2600" dirty="0" smtClean="0"/>
              <a:t>Increased supplies by 39% since 2004, through several historic droughts</a:t>
            </a:r>
          </a:p>
          <a:p>
            <a:pPr marL="628650" lvl="1" indent="-228600">
              <a:spcBef>
                <a:spcPts val="0"/>
              </a:spcBef>
              <a:spcAft>
                <a:spcPts val="2400"/>
              </a:spcAft>
            </a:pPr>
            <a:r>
              <a:rPr lang="en-US" dirty="0" smtClean="0"/>
              <a:t>Including ASR, increased by 79%</a:t>
            </a:r>
            <a:endParaRPr lang="en-US" sz="800" dirty="0" smtClean="0"/>
          </a:p>
          <a:p>
            <a:pPr marL="228600" indent="-228600"/>
            <a:r>
              <a:rPr lang="en-US" sz="2600" dirty="0" smtClean="0"/>
              <a:t>Regional Water Partnership with Schertz-Seguin</a:t>
            </a:r>
          </a:p>
          <a:p>
            <a:pPr marL="571500" lvl="1" indent="-228600">
              <a:spcBef>
                <a:spcPts val="0"/>
              </a:spcBef>
              <a:spcAft>
                <a:spcPts val="2400"/>
              </a:spcAft>
            </a:pPr>
            <a:r>
              <a:rPr lang="en-US" dirty="0" smtClean="0"/>
              <a:t>Saving ratepayers over ~$88 million  </a:t>
            </a:r>
          </a:p>
          <a:p>
            <a:pPr marL="228600" indent="-228600">
              <a:spcAft>
                <a:spcPts val="2400"/>
              </a:spcAft>
            </a:pPr>
            <a:r>
              <a:rPr lang="en-US" sz="2600" dirty="0"/>
              <a:t>Aquifer Storage &amp; Recovery</a:t>
            </a:r>
          </a:p>
          <a:p>
            <a:pPr marL="228600" indent="-228600">
              <a:spcAft>
                <a:spcPts val="300"/>
              </a:spcAft>
            </a:pPr>
            <a:r>
              <a:rPr lang="en-US" sz="2600" dirty="0" smtClean="0"/>
              <a:t>Model of Water Conservation</a:t>
            </a:r>
          </a:p>
          <a:p>
            <a:pPr marL="0" indent="0">
              <a:buNone/>
            </a:pPr>
            <a:endParaRPr lang="en-US" sz="2800" dirty="0" smtClean="0"/>
          </a:p>
          <a:p>
            <a:pPr>
              <a:buFont typeface="Arial" pitchFamily="34" charset="0"/>
              <a:buChar char="•"/>
            </a:pPr>
            <a:endParaRPr lang="en-US" dirty="0" smtClean="0"/>
          </a:p>
        </p:txBody>
      </p:sp>
      <p:pic>
        <p:nvPicPr>
          <p:cNvPr id="6" name="Picture 5" descr="CarrizoPresserResolution_023[1].JPG"/>
          <p:cNvPicPr>
            <a:picLocks noChangeAspect="1"/>
          </p:cNvPicPr>
          <p:nvPr/>
        </p:nvPicPr>
        <p:blipFill>
          <a:blip r:embed="rId3" cstate="print"/>
          <a:srcRect l="30615" t="8506" r="43100" b="26999"/>
          <a:stretch>
            <a:fillRect/>
          </a:stretch>
        </p:blipFill>
        <p:spPr bwMode="auto">
          <a:xfrm flipH="1">
            <a:off x="0" y="0"/>
            <a:ext cx="2695575" cy="4495800"/>
          </a:xfrm>
          <a:prstGeom prst="rect">
            <a:avLst/>
          </a:prstGeom>
          <a:noFill/>
          <a:ln w="9525">
            <a:noFill/>
            <a:miter lim="800000"/>
            <a:headEnd/>
            <a:tailEnd/>
          </a:ln>
        </p:spPr>
      </p:pic>
      <p:pic>
        <p:nvPicPr>
          <p:cNvPr id="9" name="Picture 8" descr="RegionalCarrizo_New_Pipeline_Map_3per.png"/>
          <p:cNvPicPr>
            <a:picLocks noChangeAspect="1"/>
          </p:cNvPicPr>
          <p:nvPr/>
        </p:nvPicPr>
        <p:blipFill>
          <a:blip r:embed="rId4" cstate="print"/>
          <a:srcRect r="1125" b="4663"/>
          <a:stretch>
            <a:fillRect/>
          </a:stretch>
        </p:blipFill>
        <p:spPr>
          <a:xfrm>
            <a:off x="9525" y="4524375"/>
            <a:ext cx="2667000" cy="1752600"/>
          </a:xfrm>
          <a:prstGeom prst="rect">
            <a:avLst/>
          </a:prstGeom>
          <a:ln w="28575">
            <a:solidFill>
              <a:srgbClr val="006600"/>
            </a:solid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6352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81247510"/>
              </p:ext>
            </p:extLst>
          </p:nvPr>
        </p:nvGraphicFramePr>
        <p:xfrm>
          <a:off x="1116324" y="1468262"/>
          <a:ext cx="6942666" cy="4470046"/>
        </p:xfrm>
        <a:graphic>
          <a:graphicData uri="http://schemas.openxmlformats.org/drawingml/2006/chart">
            <c:chart xmlns:c="http://schemas.openxmlformats.org/drawingml/2006/chart" xmlns:r="http://schemas.openxmlformats.org/officeDocument/2006/relationships" r:id="rId3"/>
          </a:graphicData>
        </a:graphic>
      </p:graphicFrame>
      <p:sp>
        <p:nvSpPr>
          <p:cNvPr id="10242" name="Rectangle 2"/>
          <p:cNvSpPr>
            <a:spLocks noGrp="1" noChangeArrowheads="1"/>
          </p:cNvSpPr>
          <p:nvPr>
            <p:ph type="title" idx="4294967295"/>
          </p:nvPr>
        </p:nvSpPr>
        <p:spPr>
          <a:xfrm>
            <a:off x="222250" y="261938"/>
            <a:ext cx="8921750" cy="654050"/>
          </a:xfrm>
          <a:prstGeom prst="rect">
            <a:avLst/>
          </a:prstGeom>
        </p:spPr>
        <p:txBody>
          <a:bodyPr/>
          <a:lstStyle/>
          <a:p>
            <a:r>
              <a:rPr lang="en-US" b="1" dirty="0" smtClean="0">
                <a:solidFill>
                  <a:schemeClr val="bg1">
                    <a:lumMod val="50000"/>
                  </a:schemeClr>
                </a:solidFill>
                <a:latin typeface="Calibri" pitchFamily="34" charset="0"/>
              </a:rPr>
              <a:t>Managing Water Demand </a:t>
            </a:r>
          </a:p>
        </p:txBody>
      </p:sp>
      <p:sp>
        <p:nvSpPr>
          <p:cNvPr id="10244" name="Text Box 4"/>
          <p:cNvSpPr txBox="1">
            <a:spLocks noChangeArrowheads="1"/>
          </p:cNvSpPr>
          <p:nvPr/>
        </p:nvSpPr>
        <p:spPr bwMode="auto">
          <a:xfrm>
            <a:off x="4143373" y="2530125"/>
            <a:ext cx="3152775" cy="830997"/>
          </a:xfrm>
          <a:prstGeom prst="rect">
            <a:avLst/>
          </a:prstGeom>
          <a:solidFill>
            <a:schemeClr val="bg1"/>
          </a:solidFill>
          <a:ln w="9525" algn="ctr">
            <a:noFill/>
            <a:miter lim="800000"/>
            <a:headEnd/>
            <a:tailEnd/>
          </a:ln>
        </p:spPr>
        <p:txBody>
          <a:bodyPr>
            <a:spAutoFit/>
          </a:bodyPr>
          <a:lstStyle/>
          <a:p>
            <a:pPr algn="ctr">
              <a:spcBef>
                <a:spcPct val="50000"/>
              </a:spcBef>
              <a:buFontTx/>
              <a:buNone/>
            </a:pPr>
            <a:r>
              <a:rPr lang="en-US" sz="2400" b="1" dirty="0" smtClean="0"/>
              <a:t>40% Reduction in the last 30 years</a:t>
            </a:r>
            <a:endParaRPr lang="en-US" sz="2400" b="1" dirty="0"/>
          </a:p>
        </p:txBody>
      </p:sp>
      <p:sp>
        <p:nvSpPr>
          <p:cNvPr id="7" name="Subtitle 3"/>
          <p:cNvSpPr txBox="1">
            <a:spLocks/>
          </p:cNvSpPr>
          <p:nvPr/>
        </p:nvSpPr>
        <p:spPr>
          <a:xfrm>
            <a:off x="405824" y="866648"/>
            <a:ext cx="8363666" cy="465794"/>
          </a:xfrm>
          <a:prstGeom prst="rect">
            <a:avLst/>
          </a:prstGeom>
          <a:noFill/>
        </p:spPr>
        <p:txBody>
          <a:bodyPr/>
          <a:lstStyle/>
          <a:p>
            <a:pPr marR="0" lvl="0" defTabSz="914400" eaLnBrk="0" latinLnBrk="0" hangingPunct="0">
              <a:lnSpc>
                <a:spcPct val="100000"/>
              </a:lnSpc>
              <a:buClrTx/>
              <a:buSzTx/>
              <a:buNone/>
              <a:tabLst/>
              <a:defRPr/>
            </a:pPr>
            <a:r>
              <a:rPr lang="en-US" sz="2400" b="1" dirty="0" smtClean="0">
                <a:solidFill>
                  <a:schemeClr val="accent6"/>
                </a:solidFill>
                <a:latin typeface="Calibri" pitchFamily="34" charset="0"/>
              </a:rPr>
              <a:t>Per Capita Water Use</a:t>
            </a:r>
            <a:endParaRPr lang="en-US" sz="2400" b="1" dirty="0">
              <a:solidFill>
                <a:schemeClr val="accent6"/>
              </a:solidFill>
              <a:latin typeface="Calibri" pitchFamily="34" charset="0"/>
            </a:endParaRPr>
          </a:p>
        </p:txBody>
      </p:sp>
      <p:sp>
        <p:nvSpPr>
          <p:cNvPr id="9" name="Text Box 4"/>
          <p:cNvSpPr txBox="1">
            <a:spLocks noChangeArrowheads="1"/>
          </p:cNvSpPr>
          <p:nvPr/>
        </p:nvSpPr>
        <p:spPr bwMode="auto">
          <a:xfrm>
            <a:off x="7260519" y="4850813"/>
            <a:ext cx="980194" cy="461665"/>
          </a:xfrm>
          <a:prstGeom prst="rect">
            <a:avLst/>
          </a:prstGeom>
          <a:noFill/>
          <a:ln w="9525" algn="ctr">
            <a:noFill/>
            <a:miter lim="800000"/>
            <a:headEnd/>
            <a:tailEnd/>
          </a:ln>
        </p:spPr>
        <p:txBody>
          <a:bodyPr wrap="square">
            <a:spAutoFit/>
          </a:bodyPr>
          <a:lstStyle/>
          <a:p>
            <a:pPr algn="ctr">
              <a:spcBef>
                <a:spcPct val="50000"/>
              </a:spcBef>
              <a:buFontTx/>
              <a:buNone/>
            </a:pPr>
            <a:r>
              <a:rPr lang="en-US" sz="2400" b="1" dirty="0" smtClean="0"/>
              <a:t>127</a:t>
            </a:r>
            <a:endParaRPr lang="en-US" sz="2400" b="1" dirty="0"/>
          </a:p>
        </p:txBody>
      </p:sp>
      <p:sp>
        <p:nvSpPr>
          <p:cNvPr id="10" name="Text Box 4"/>
          <p:cNvSpPr txBox="1">
            <a:spLocks noChangeArrowheads="1"/>
          </p:cNvSpPr>
          <p:nvPr/>
        </p:nvSpPr>
        <p:spPr bwMode="auto">
          <a:xfrm>
            <a:off x="1847496" y="1776122"/>
            <a:ext cx="980194" cy="461665"/>
          </a:xfrm>
          <a:prstGeom prst="rect">
            <a:avLst/>
          </a:prstGeom>
          <a:noFill/>
          <a:ln w="9525" algn="ctr">
            <a:noFill/>
            <a:miter lim="800000"/>
            <a:headEnd/>
            <a:tailEnd/>
          </a:ln>
        </p:spPr>
        <p:txBody>
          <a:bodyPr wrap="square">
            <a:spAutoFit/>
          </a:bodyPr>
          <a:lstStyle/>
          <a:p>
            <a:pPr algn="ctr">
              <a:spcBef>
                <a:spcPct val="50000"/>
              </a:spcBef>
              <a:buFontTx/>
              <a:buNone/>
            </a:pPr>
            <a:r>
              <a:rPr lang="en-US" sz="2400" b="1" dirty="0" smtClean="0"/>
              <a:t>225</a:t>
            </a:r>
            <a:endParaRPr lang="en-US" sz="2400" b="1" dirty="0"/>
          </a:p>
        </p:txBody>
      </p:sp>
      <p:sp>
        <p:nvSpPr>
          <p:cNvPr id="11" name="Text Box 4"/>
          <p:cNvSpPr txBox="1">
            <a:spLocks noChangeArrowheads="1"/>
          </p:cNvSpPr>
          <p:nvPr/>
        </p:nvSpPr>
        <p:spPr bwMode="auto">
          <a:xfrm rot="-5400000">
            <a:off x="-908953" y="3474481"/>
            <a:ext cx="3152775" cy="523220"/>
          </a:xfrm>
          <a:prstGeom prst="rect">
            <a:avLst/>
          </a:prstGeom>
          <a:noFill/>
          <a:ln w="9525" algn="ctr">
            <a:noFill/>
            <a:miter lim="800000"/>
            <a:headEnd/>
            <a:tailEnd/>
          </a:ln>
        </p:spPr>
        <p:txBody>
          <a:bodyPr>
            <a:spAutoFit/>
          </a:bodyPr>
          <a:lstStyle/>
          <a:p>
            <a:pPr algn="ctr">
              <a:spcBef>
                <a:spcPct val="50000"/>
              </a:spcBef>
              <a:buFontTx/>
              <a:buNone/>
            </a:pPr>
            <a:r>
              <a:rPr lang="en-US" sz="1400" b="1" dirty="0" smtClean="0">
                <a:solidFill>
                  <a:schemeClr val="tx1"/>
                </a:solidFill>
                <a:latin typeface="+mn-lt"/>
              </a:rPr>
              <a:t>Gallons per Person per Day (GPCD)</a:t>
            </a:r>
            <a:endParaRPr lang="en-US" sz="1400" b="1" dirty="0">
              <a:solidFill>
                <a:schemeClr val="tx1"/>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3374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6" descr="DSC05687"/>
          <p:cNvPicPr>
            <a:picLocks noChangeAspect="1" noChangeArrowheads="1"/>
          </p:cNvPicPr>
          <p:nvPr/>
        </p:nvPicPr>
        <p:blipFill>
          <a:blip r:embed="rId3" cstate="print"/>
          <a:srcRect/>
          <a:stretch>
            <a:fillRect/>
          </a:stretch>
        </p:blipFill>
        <p:spPr bwMode="auto">
          <a:xfrm>
            <a:off x="4690752" y="1144593"/>
            <a:ext cx="3999016" cy="4356761"/>
          </a:xfrm>
          <a:prstGeom prst="rect">
            <a:avLst/>
          </a:prstGeom>
          <a:noFill/>
        </p:spPr>
      </p:pic>
      <p:sp>
        <p:nvSpPr>
          <p:cNvPr id="6" name="Title 4"/>
          <p:cNvSpPr txBox="1">
            <a:spLocks noGrp="1"/>
          </p:cNvSpPr>
          <p:nvPr>
            <p:ph type="title"/>
          </p:nvPr>
        </p:nvSpPr>
        <p:spPr>
          <a:xfrm>
            <a:off x="222250" y="252191"/>
            <a:ext cx="8921750" cy="65405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smtClean="0">
                <a:solidFill>
                  <a:schemeClr val="bg1">
                    <a:lumMod val="50000"/>
                  </a:schemeClr>
                </a:solidFill>
                <a:latin typeface="Calibri" pitchFamily="34" charset="0"/>
              </a:rPr>
              <a:t>Aquifer Storage &amp; Recovery (ASR)</a:t>
            </a:r>
          </a:p>
        </p:txBody>
      </p:sp>
      <p:pic>
        <p:nvPicPr>
          <p:cNvPr id="7" name="Picture 5" descr="DoubleHelixRainbow"/>
          <p:cNvPicPr>
            <a:picLocks noChangeAspect="1" noChangeArrowheads="1"/>
          </p:cNvPicPr>
          <p:nvPr/>
        </p:nvPicPr>
        <p:blipFill>
          <a:blip r:embed="rId4" cstate="print"/>
          <a:srcRect/>
          <a:stretch>
            <a:fillRect/>
          </a:stretch>
        </p:blipFill>
        <p:spPr bwMode="auto">
          <a:xfrm>
            <a:off x="6272476" y="4175423"/>
            <a:ext cx="2345377" cy="1669741"/>
          </a:xfrm>
          <a:prstGeom prst="rect">
            <a:avLst/>
          </a:prstGeom>
          <a:noFill/>
        </p:spPr>
      </p:pic>
      <p:sp>
        <p:nvSpPr>
          <p:cNvPr id="8" name="Rectangle 3"/>
          <p:cNvSpPr txBox="1">
            <a:spLocks noChangeArrowheads="1"/>
          </p:cNvSpPr>
          <p:nvPr/>
        </p:nvSpPr>
        <p:spPr bwMode="auto">
          <a:xfrm>
            <a:off x="188620" y="1187531"/>
            <a:ext cx="4371505" cy="453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eaLnBrk="0" hangingPunct="0">
              <a:lnSpc>
                <a:spcPct val="120000"/>
              </a:lnSpc>
              <a:buNone/>
            </a:pPr>
            <a:endParaRPr lang="en-US" sz="2400" kern="0" noProof="0" dirty="0" smtClean="0">
              <a:solidFill>
                <a:schemeClr val="tx1"/>
              </a:solidFill>
              <a:latin typeface="+mn-lt"/>
              <a:cs typeface="Arial" charset="0"/>
            </a:endParaRPr>
          </a:p>
          <a:p>
            <a:pPr marL="342900" marR="0" lvl="0" indent="-342900" algn="l" defTabSz="914400" rtl="0" eaLnBrk="0" fontAlgn="base" latinLnBrk="0" hangingPunct="0">
              <a:lnSpc>
                <a:spcPct val="120000"/>
              </a:lnSpc>
              <a:spcBef>
                <a:spcPct val="20000"/>
              </a:spcBef>
              <a:spcAft>
                <a:spcPct val="0"/>
              </a:spcAft>
              <a:buClrTx/>
              <a:buSzTx/>
              <a:buFont typeface="Arial" pitchFamily="34" charset="0"/>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Arial" charset="0"/>
            </a:endParaRPr>
          </a:p>
          <a:p>
            <a:pPr marL="342900" marR="0" lvl="0" indent="-342900" algn="l" defTabSz="914400" rtl="0" eaLnBrk="0" fontAlgn="base" latinLnBrk="0" hangingPunct="0">
              <a:lnSpc>
                <a:spcPct val="120000"/>
              </a:lnSpc>
              <a:spcBef>
                <a:spcPct val="20000"/>
              </a:spcBef>
              <a:spcAft>
                <a:spcPct val="0"/>
              </a:spcAft>
              <a:buClrTx/>
              <a:buSzTx/>
              <a:buNone/>
              <a:tabLst/>
              <a:defRPr/>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10" name="Rectangle 2"/>
          <p:cNvSpPr>
            <a:spLocks noChangeArrowheads="1"/>
          </p:cNvSpPr>
          <p:nvPr/>
        </p:nvSpPr>
        <p:spPr bwMode="auto">
          <a:xfrm>
            <a:off x="188620" y="1518131"/>
            <a:ext cx="4371505" cy="4472319"/>
          </a:xfrm>
          <a:prstGeom prst="rect">
            <a:avLst/>
          </a:prstGeom>
          <a:noFill/>
          <a:ln w="9525">
            <a:noFill/>
            <a:miter lim="800000"/>
            <a:headEnd/>
            <a:tailEnd/>
          </a:ln>
        </p:spPr>
        <p:txBody>
          <a:bodyPr/>
          <a:lstStyle/>
          <a:p>
            <a:pPr marL="231775" indent="-231775">
              <a:spcAft>
                <a:spcPts val="1200"/>
              </a:spcAft>
              <a:buFont typeface="Arial" panose="020B0604020202020204" pitchFamily="34" charset="0"/>
              <a:buChar char="•"/>
            </a:pPr>
            <a:r>
              <a:rPr lang="en-US" sz="2400" dirty="0" smtClean="0">
                <a:solidFill>
                  <a:schemeClr val="tx1"/>
                </a:solidFill>
                <a:latin typeface="Calibri" pitchFamily="34" charset="0"/>
              </a:rPr>
              <a:t>3,200 acres in South Bexar County</a:t>
            </a:r>
            <a:endParaRPr lang="en-US" sz="2400" dirty="0">
              <a:solidFill>
                <a:schemeClr val="tx1"/>
              </a:solidFill>
              <a:latin typeface="Calibri" pitchFamily="34" charset="0"/>
            </a:endParaRPr>
          </a:p>
          <a:p>
            <a:pPr marL="461963" lvl="1" indent="-230188">
              <a:spcBef>
                <a:spcPts val="200"/>
              </a:spcBef>
              <a:spcAft>
                <a:spcPts val="400"/>
              </a:spcAft>
              <a:buFont typeface="Arial" pitchFamily="34" charset="0"/>
              <a:buChar char="–"/>
            </a:pPr>
            <a:r>
              <a:rPr lang="en-US" sz="2000" dirty="0" smtClean="0">
                <a:solidFill>
                  <a:schemeClr val="tx1"/>
                </a:solidFill>
                <a:latin typeface="Calibri" pitchFamily="34" charset="0"/>
              </a:rPr>
              <a:t>One of largest in the nation</a:t>
            </a:r>
          </a:p>
          <a:p>
            <a:pPr marL="461963" lvl="1" indent="-230188">
              <a:spcBef>
                <a:spcPts val="200"/>
              </a:spcBef>
              <a:spcAft>
                <a:spcPts val="400"/>
              </a:spcAft>
              <a:buFont typeface="Arial" pitchFamily="34" charset="0"/>
              <a:buChar char="–"/>
            </a:pPr>
            <a:r>
              <a:rPr lang="en-US" sz="2000" dirty="0">
                <a:solidFill>
                  <a:schemeClr val="tx1"/>
                </a:solidFill>
                <a:latin typeface="Calibri" pitchFamily="34" charset="0"/>
              </a:rPr>
              <a:t>1/3</a:t>
            </a:r>
            <a:r>
              <a:rPr lang="en-US" sz="2000" baseline="30000" dirty="0">
                <a:solidFill>
                  <a:schemeClr val="tx1"/>
                </a:solidFill>
                <a:latin typeface="Calibri" pitchFamily="34" charset="0"/>
              </a:rPr>
              <a:t>rd</a:t>
            </a:r>
            <a:r>
              <a:rPr lang="en-US" sz="2000" dirty="0">
                <a:solidFill>
                  <a:schemeClr val="tx1"/>
                </a:solidFill>
                <a:latin typeface="Calibri" pitchFamily="34" charset="0"/>
              </a:rPr>
              <a:t> of annual demand stored</a:t>
            </a:r>
          </a:p>
          <a:p>
            <a:pPr marL="461963" lvl="1" indent="-230188">
              <a:spcBef>
                <a:spcPts val="200"/>
              </a:spcBef>
              <a:spcAft>
                <a:spcPts val="2400"/>
              </a:spcAft>
              <a:buFont typeface="Arial" pitchFamily="34" charset="0"/>
              <a:buChar char="–"/>
            </a:pPr>
            <a:r>
              <a:rPr lang="en-US" sz="2000" dirty="0" smtClean="0">
                <a:solidFill>
                  <a:schemeClr val="tx1"/>
                </a:solidFill>
                <a:latin typeface="Calibri" pitchFamily="34" charset="0"/>
              </a:rPr>
              <a:t>3 water projects on same site</a:t>
            </a:r>
          </a:p>
          <a:p>
            <a:pPr marL="227013" indent="-227013">
              <a:spcAft>
                <a:spcPts val="2400"/>
              </a:spcAft>
              <a:buFont typeface="Arial" pitchFamily="34" charset="0"/>
              <a:buChar char="•"/>
            </a:pPr>
            <a:r>
              <a:rPr lang="en-US" sz="2400" dirty="0" smtClean="0">
                <a:solidFill>
                  <a:schemeClr val="tx1"/>
                </a:solidFill>
                <a:latin typeface="Calibri" pitchFamily="34" charset="0"/>
              </a:rPr>
              <a:t>Property leased back to landowners for ranching</a:t>
            </a:r>
          </a:p>
          <a:p>
            <a:pPr marL="227013" indent="-227013">
              <a:buFont typeface="Arial" pitchFamily="34" charset="0"/>
              <a:buChar char="•"/>
            </a:pPr>
            <a:r>
              <a:rPr lang="en-US" sz="2400" dirty="0" smtClean="0">
                <a:solidFill>
                  <a:schemeClr val="tx1"/>
                </a:solidFill>
                <a:latin typeface="Calibri" pitchFamily="34" charset="0"/>
              </a:rPr>
              <a:t>Cornerstone of regional water supply solution (EARIP)</a:t>
            </a:r>
          </a:p>
          <a:p>
            <a:pPr marL="742950" lvl="1" indent="-285750">
              <a:buNone/>
            </a:pPr>
            <a:endParaRPr lang="en-US" sz="2400" dirty="0">
              <a:solidFill>
                <a:schemeClr val="tx1"/>
              </a:solidFill>
              <a:latin typeface="Arial" charset="0"/>
            </a:endParaRPr>
          </a:p>
        </p:txBody>
      </p:sp>
      <p:sp>
        <p:nvSpPr>
          <p:cNvPr id="9" name="Subtitle 3"/>
          <p:cNvSpPr txBox="1">
            <a:spLocks/>
          </p:cNvSpPr>
          <p:nvPr/>
        </p:nvSpPr>
        <p:spPr>
          <a:xfrm>
            <a:off x="405824" y="866648"/>
            <a:ext cx="8363666" cy="465794"/>
          </a:xfrm>
          <a:prstGeom prst="rect">
            <a:avLst/>
          </a:prstGeom>
          <a:noFill/>
        </p:spPr>
        <p:txBody>
          <a:bodyPr/>
          <a:lstStyle/>
          <a:p>
            <a:pPr marR="0" lvl="0" defTabSz="914400" eaLnBrk="0" latinLnBrk="0" hangingPunct="0">
              <a:lnSpc>
                <a:spcPct val="100000"/>
              </a:lnSpc>
              <a:buClrTx/>
              <a:buSzTx/>
              <a:buNone/>
              <a:tabLst/>
              <a:defRPr/>
            </a:pPr>
            <a:r>
              <a:rPr lang="en-US" sz="2400" b="1" dirty="0" smtClean="0">
                <a:solidFill>
                  <a:schemeClr val="accent6"/>
                </a:solidFill>
                <a:latin typeface="Calibri" pitchFamily="34" charset="0"/>
              </a:rPr>
              <a:t>No Loss to Evaporation</a:t>
            </a:r>
            <a:endParaRPr lang="en-US" sz="2400" b="1" dirty="0">
              <a:solidFill>
                <a:schemeClr val="accent6"/>
              </a:solidFill>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2329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2208" y="1166964"/>
            <a:ext cx="8676639" cy="46569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9458" name="Rectangle 2"/>
          <p:cNvSpPr>
            <a:spLocks noGrp="1" noChangeArrowheads="1"/>
          </p:cNvSpPr>
          <p:nvPr>
            <p:ph type="title"/>
          </p:nvPr>
        </p:nvSpPr>
        <p:spPr>
          <a:xfrm>
            <a:off x="152400" y="386646"/>
            <a:ext cx="8839200" cy="735013"/>
          </a:xfrm>
        </p:spPr>
        <p:txBody>
          <a:bodyPr/>
          <a:lstStyle/>
          <a:p>
            <a:pPr eaLnBrk="1" hangingPunct="1">
              <a:lnSpc>
                <a:spcPct val="90000"/>
              </a:lnSpc>
            </a:pPr>
            <a:r>
              <a:rPr lang="en-US" b="1" dirty="0" smtClean="0">
                <a:solidFill>
                  <a:schemeClr val="bg1">
                    <a:lumMod val="50000"/>
                  </a:schemeClr>
                </a:solidFill>
                <a:latin typeface="Calibri" pitchFamily="34" charset="0"/>
              </a:rPr>
              <a:t>Aquifer Storage &amp; Recovery (ASR)</a:t>
            </a:r>
          </a:p>
        </p:txBody>
      </p:sp>
      <p:sp>
        <p:nvSpPr>
          <p:cNvPr id="19459" name="Rectangle 3"/>
          <p:cNvSpPr>
            <a:spLocks noChangeArrowheads="1"/>
          </p:cNvSpPr>
          <p:nvPr/>
        </p:nvSpPr>
        <p:spPr bwMode="auto">
          <a:xfrm>
            <a:off x="408906" y="829893"/>
            <a:ext cx="6067425" cy="685800"/>
          </a:xfrm>
          <a:prstGeom prst="rect">
            <a:avLst/>
          </a:prstGeom>
          <a:noFill/>
          <a:ln w="9525">
            <a:noFill/>
            <a:miter lim="800000"/>
            <a:headEnd/>
            <a:tailEnd/>
          </a:ln>
        </p:spPr>
        <p:txBody>
          <a:bodyPr anchor="ctr"/>
          <a:lstStyle/>
          <a:p>
            <a:pPr>
              <a:spcBef>
                <a:spcPct val="0"/>
              </a:spcBef>
              <a:buFontTx/>
              <a:buNone/>
            </a:pPr>
            <a:r>
              <a:rPr lang="en-US" sz="2400" b="1" dirty="0" smtClean="0">
                <a:solidFill>
                  <a:schemeClr val="accent6"/>
                </a:solidFill>
                <a:latin typeface="Calibri" pitchFamily="34" charset="0"/>
              </a:rPr>
              <a:t>Saving for a Dry Day</a:t>
            </a:r>
            <a:endParaRPr lang="en-US" sz="2400" b="1" dirty="0">
              <a:solidFill>
                <a:schemeClr val="accent6"/>
              </a:solidFill>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9428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22330" y="274638"/>
            <a:ext cx="6321669" cy="595374"/>
          </a:xfrm>
        </p:spPr>
        <p:txBody>
          <a:bodyPr/>
          <a:lstStyle/>
          <a:p>
            <a:r>
              <a:rPr lang="en-US" sz="3200" dirty="0"/>
              <a:t>Brackish Groundwater Desalination</a:t>
            </a:r>
            <a:r>
              <a:rPr lang="en-US" sz="3600" dirty="0"/>
              <a:t/>
            </a:r>
            <a:br>
              <a:rPr lang="en-US" sz="3600" dirty="0"/>
            </a:br>
            <a:r>
              <a:rPr lang="en-US" dirty="0" smtClean="0"/>
              <a:t/>
            </a:r>
            <a:br>
              <a:rPr lang="en-US" dirty="0" smtClean="0"/>
            </a:br>
            <a:endParaRPr lang="en-US" dirty="0"/>
          </a:p>
        </p:txBody>
      </p:sp>
      <p:sp>
        <p:nvSpPr>
          <p:cNvPr id="3" name="Content Placeholder 2"/>
          <p:cNvSpPr>
            <a:spLocks noGrp="1"/>
          </p:cNvSpPr>
          <p:nvPr>
            <p:ph sz="quarter" idx="4"/>
          </p:nvPr>
        </p:nvSpPr>
        <p:spPr>
          <a:xfrm>
            <a:off x="2929630" y="1551729"/>
            <a:ext cx="6146291" cy="4262050"/>
          </a:xfrm>
        </p:spPr>
        <p:txBody>
          <a:bodyPr/>
          <a:lstStyle/>
          <a:p>
            <a:pPr>
              <a:lnSpc>
                <a:spcPct val="80000"/>
              </a:lnSpc>
            </a:pPr>
            <a:r>
              <a:rPr lang="en-US" sz="2400" dirty="0"/>
              <a:t>2.7 billion acre feet in Texas, over 400 million acre-feet in Region L alone </a:t>
            </a:r>
          </a:p>
          <a:p>
            <a:pPr>
              <a:lnSpc>
                <a:spcPct val="80000"/>
              </a:lnSpc>
            </a:pPr>
            <a:endParaRPr lang="en-US" sz="2400" dirty="0"/>
          </a:p>
          <a:p>
            <a:r>
              <a:rPr lang="en-US" sz="2400" dirty="0"/>
              <a:t>The Lower Wilcox Aquifer is “o</a:t>
            </a:r>
            <a:r>
              <a:rPr lang="en-US" sz="2400" i="1" dirty="0"/>
              <a:t>ne of the best potential sources for brackish water in Texas</a:t>
            </a:r>
            <a:r>
              <a:rPr lang="en-US" sz="2400" dirty="0"/>
              <a:t>” (TWDB)</a:t>
            </a:r>
          </a:p>
          <a:p>
            <a:pPr>
              <a:buNone/>
            </a:pPr>
            <a:endParaRPr lang="en-US" sz="2400" dirty="0"/>
          </a:p>
          <a:p>
            <a:r>
              <a:rPr lang="en-US" sz="2400" dirty="0"/>
              <a:t>Un-tapped, abundant and reduces freshwater demand</a:t>
            </a:r>
          </a:p>
          <a:p>
            <a:endParaRPr lang="en-US" dirty="0"/>
          </a:p>
        </p:txBody>
      </p:sp>
      <p:pic>
        <p:nvPicPr>
          <p:cNvPr id="6" name="Picture 2" descr="I:\Communications\creative\PowerPoint Elements\Sidebar Imagery\Sidebar Gallery\DesalRig1.jpg"/>
          <p:cNvPicPr>
            <a:picLocks noGrp="1" noChangeAspect="1" noChangeArrowheads="1"/>
          </p:cNvPicPr>
          <p:nvPr>
            <p:ph type="pic" idx="1"/>
          </p:nvPr>
        </p:nvPicPr>
        <p:blipFill>
          <a:blip r:embed="rId3" cstate="print"/>
          <a:srcRect t="275" b="275"/>
          <a:stretch>
            <a:fillRect/>
          </a:stretch>
        </p:blipFill>
        <p:spPr bwMode="auto">
          <a:prstGeom prst="rect">
            <a:avLst/>
          </a:prstGeom>
          <a:noFill/>
          <a:ln w="9525">
            <a:noFill/>
            <a:miter lim="800000"/>
            <a:headEnd/>
            <a:tailEnd/>
          </a:ln>
        </p:spPr>
      </p:pic>
      <p:sp>
        <p:nvSpPr>
          <p:cNvPr id="4" name="TextBox 3"/>
          <p:cNvSpPr txBox="1"/>
          <p:nvPr/>
        </p:nvSpPr>
        <p:spPr>
          <a:xfrm>
            <a:off x="2929630" y="776303"/>
            <a:ext cx="5282213" cy="461665"/>
          </a:xfrm>
          <a:prstGeom prst="rect">
            <a:avLst/>
          </a:prstGeom>
          <a:noFill/>
        </p:spPr>
        <p:txBody>
          <a:bodyPr wrap="square" rtlCol="0">
            <a:spAutoFit/>
          </a:bodyPr>
          <a:lstStyle/>
          <a:p>
            <a:pPr>
              <a:buNone/>
            </a:pPr>
            <a:r>
              <a:rPr lang="en-US" sz="2400" b="1" dirty="0" smtClean="0">
                <a:solidFill>
                  <a:schemeClr val="accent6"/>
                </a:solidFill>
                <a:latin typeface="Calibri" pitchFamily="34" charset="0"/>
              </a:rPr>
              <a:t>Background</a:t>
            </a:r>
            <a:endParaRPr lang="en-US" sz="2400" b="1" dirty="0">
              <a:solidFill>
                <a:schemeClr val="accent6"/>
              </a:solidFill>
              <a:latin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772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243582" y="270603"/>
            <a:ext cx="8542422" cy="675389"/>
          </a:xfrm>
        </p:spPr>
        <p:txBody>
          <a:bodyPr/>
          <a:lstStyle/>
          <a:p>
            <a:r>
              <a:rPr lang="en-US" dirty="0" smtClean="0"/>
              <a:t>Brackish Desalination Press</a:t>
            </a:r>
            <a:endParaRPr lang="en-US" dirty="0"/>
          </a:p>
        </p:txBody>
      </p:sp>
      <p:pic>
        <p:nvPicPr>
          <p:cNvPr id="27" name="Picture 26" descr="blank_cutline.jpg"/>
          <p:cNvPicPr>
            <a:picLocks noChangeAspect="1"/>
          </p:cNvPicPr>
          <p:nvPr/>
        </p:nvPicPr>
        <p:blipFill>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contrast="20000"/>
                    </a14:imgEffect>
                  </a14:imgLayer>
                </a14:imgProps>
              </a:ext>
            </a:extLst>
          </a:blip>
          <a:stretch>
            <a:fillRect/>
          </a:stretch>
        </p:blipFill>
        <p:spPr>
          <a:xfrm>
            <a:off x="243582" y="945992"/>
            <a:ext cx="8132060" cy="2432145"/>
          </a:xfrm>
          <a:prstGeom prst="rect">
            <a:avLst/>
          </a:prstGeom>
        </p:spPr>
      </p:pic>
      <p:sp>
        <p:nvSpPr>
          <p:cNvPr id="28" name="TextBox 27"/>
          <p:cNvSpPr txBox="1"/>
          <p:nvPr/>
        </p:nvSpPr>
        <p:spPr>
          <a:xfrm>
            <a:off x="639358" y="1070978"/>
            <a:ext cx="1385379" cy="1600438"/>
          </a:xfrm>
          <a:prstGeom prst="rect">
            <a:avLst/>
          </a:prstGeom>
          <a:noFill/>
        </p:spPr>
        <p:txBody>
          <a:bodyPr wrap="square" rtlCol="0">
            <a:spAutoFit/>
          </a:bodyPr>
          <a:lstStyle/>
          <a:p>
            <a:pPr>
              <a:buNone/>
            </a:pPr>
            <a:r>
              <a:rPr lang="en-US" sz="9600" spc="-300" dirty="0" smtClean="0">
                <a:solidFill>
                  <a:schemeClr val="tx2">
                    <a:lumMod val="60000"/>
                    <a:lumOff val="40000"/>
                  </a:schemeClr>
                </a:solidFill>
                <a:latin typeface="Times" pitchFamily="18" charset="0"/>
                <a:cs typeface="Times New Roman" pitchFamily="18" charset="0"/>
              </a:rPr>
              <a:t>“</a:t>
            </a:r>
            <a:endParaRPr lang="en-US" sz="9600" spc="-300" dirty="0">
              <a:solidFill>
                <a:schemeClr val="tx2">
                  <a:lumMod val="60000"/>
                  <a:lumOff val="40000"/>
                </a:schemeClr>
              </a:solidFill>
              <a:latin typeface="Times" pitchFamily="18" charset="0"/>
              <a:cs typeface="Times New Roman" pitchFamily="18" charset="0"/>
            </a:endParaRPr>
          </a:p>
        </p:txBody>
      </p:sp>
      <p:sp>
        <p:nvSpPr>
          <p:cNvPr id="29" name="TextBox 28"/>
          <p:cNvSpPr txBox="1"/>
          <p:nvPr/>
        </p:nvSpPr>
        <p:spPr>
          <a:xfrm>
            <a:off x="1332883" y="1588502"/>
            <a:ext cx="6554152" cy="1015663"/>
          </a:xfrm>
          <a:prstGeom prst="rect">
            <a:avLst/>
          </a:prstGeom>
          <a:noFill/>
        </p:spPr>
        <p:txBody>
          <a:bodyPr wrap="square" rtlCol="0">
            <a:spAutoFit/>
          </a:bodyPr>
          <a:lstStyle/>
          <a:p>
            <a:pPr>
              <a:buNone/>
            </a:pPr>
            <a:r>
              <a:rPr lang="en-US" sz="2000" dirty="0" smtClean="0">
                <a:solidFill>
                  <a:srgbClr val="000000"/>
                </a:solidFill>
                <a:latin typeface="Cheltenham Light"/>
              </a:rPr>
              <a:t>[Desalination] may </a:t>
            </a:r>
            <a:r>
              <a:rPr lang="en-US" sz="2000" dirty="0">
                <a:solidFill>
                  <a:srgbClr val="000000"/>
                </a:solidFill>
                <a:latin typeface="Cheltenham Light"/>
              </a:rPr>
              <a:t>prove to be the </a:t>
            </a:r>
            <a:r>
              <a:rPr lang="en-US" sz="2000" b="1" dirty="0">
                <a:solidFill>
                  <a:srgbClr val="000000"/>
                </a:solidFill>
                <a:latin typeface="Open Sans Condensed"/>
              </a:rPr>
              <a:t>most important component </a:t>
            </a:r>
            <a:r>
              <a:rPr lang="en-US" sz="2000" dirty="0">
                <a:solidFill>
                  <a:srgbClr val="000000"/>
                </a:solidFill>
                <a:latin typeface="Cheltenham Light"/>
              </a:rPr>
              <a:t>of any solution to America’s water shortages. </a:t>
            </a:r>
            <a:endParaRPr lang="en-US" sz="2000" dirty="0" smtClean="0">
              <a:solidFill>
                <a:schemeClr val="tx1"/>
              </a:solidFill>
              <a:latin typeface="Times" pitchFamily="18" charset="0"/>
              <a:cs typeface="Times New Roman" pitchFamily="18" charset="0"/>
            </a:endParaRPr>
          </a:p>
        </p:txBody>
      </p:sp>
      <p:sp>
        <p:nvSpPr>
          <p:cNvPr id="30" name="TextBox 29"/>
          <p:cNvSpPr txBox="1"/>
          <p:nvPr/>
        </p:nvSpPr>
        <p:spPr>
          <a:xfrm rot="10800000">
            <a:off x="7033128" y="1419226"/>
            <a:ext cx="872783" cy="1569660"/>
          </a:xfrm>
          <a:prstGeom prst="rect">
            <a:avLst/>
          </a:prstGeom>
          <a:noFill/>
        </p:spPr>
        <p:txBody>
          <a:bodyPr wrap="square" rtlCol="0">
            <a:spAutoFit/>
          </a:bodyPr>
          <a:lstStyle/>
          <a:p>
            <a:pPr>
              <a:buNone/>
            </a:pPr>
            <a:r>
              <a:rPr lang="en-US" sz="9600" spc="-300" dirty="0" smtClean="0">
                <a:solidFill>
                  <a:schemeClr val="tx2">
                    <a:lumMod val="60000"/>
                    <a:lumOff val="40000"/>
                  </a:schemeClr>
                </a:solidFill>
                <a:latin typeface="Times" pitchFamily="18" charset="0"/>
                <a:cs typeface="Times New Roman" pitchFamily="18" charset="0"/>
              </a:rPr>
              <a:t>“</a:t>
            </a:r>
            <a:endParaRPr lang="en-US" sz="9600" spc="-300" dirty="0">
              <a:solidFill>
                <a:schemeClr val="tx2">
                  <a:lumMod val="60000"/>
                  <a:lumOff val="40000"/>
                </a:schemeClr>
              </a:solidFill>
              <a:latin typeface="Times" pitchFamily="18" charset="0"/>
              <a:cs typeface="Times New Roman" pitchFamily="18" charset="0"/>
            </a:endParaRPr>
          </a:p>
        </p:txBody>
      </p:sp>
      <p:sp>
        <p:nvSpPr>
          <p:cNvPr id="32" name="TextBox 31"/>
          <p:cNvSpPr txBox="1"/>
          <p:nvPr/>
        </p:nvSpPr>
        <p:spPr>
          <a:xfrm>
            <a:off x="3928712" y="2419674"/>
            <a:ext cx="2964254" cy="646331"/>
          </a:xfrm>
          <a:prstGeom prst="rect">
            <a:avLst/>
          </a:prstGeom>
          <a:noFill/>
        </p:spPr>
        <p:txBody>
          <a:bodyPr wrap="square" rtlCol="0">
            <a:spAutoFit/>
          </a:bodyPr>
          <a:lstStyle/>
          <a:p>
            <a:pPr marL="344488" indent="-344488" algn="ctr">
              <a:spcBef>
                <a:spcPts val="0"/>
              </a:spcBef>
              <a:buNone/>
            </a:pPr>
            <a:r>
              <a:rPr lang="en-US" sz="1800" b="1" dirty="0">
                <a:solidFill>
                  <a:schemeClr val="tx2">
                    <a:lumMod val="60000"/>
                    <a:lumOff val="40000"/>
                  </a:schemeClr>
                </a:solidFill>
                <a:latin typeface="Times" pitchFamily="18" charset="0"/>
                <a:cs typeface="Times New Roman" pitchFamily="18" charset="0"/>
              </a:rPr>
              <a:t>Susan Combs, Comptroller</a:t>
            </a:r>
          </a:p>
          <a:p>
            <a:pPr marL="344488" indent="-344488" algn="ctr">
              <a:spcBef>
                <a:spcPts val="0"/>
              </a:spcBef>
              <a:buNone/>
            </a:pPr>
            <a:r>
              <a:rPr lang="en-US" sz="1800" b="1" dirty="0">
                <a:solidFill>
                  <a:schemeClr val="tx2">
                    <a:lumMod val="60000"/>
                    <a:lumOff val="40000"/>
                  </a:schemeClr>
                </a:solidFill>
                <a:latin typeface="Times" pitchFamily="18" charset="0"/>
                <a:cs typeface="Times New Roman" pitchFamily="18" charset="0"/>
              </a:rPr>
              <a:t>January 2014</a:t>
            </a:r>
          </a:p>
        </p:txBody>
      </p:sp>
      <p:pic>
        <p:nvPicPr>
          <p:cNvPr id="13" name="Picture 12" descr="blank_cutline.jpg"/>
          <p:cNvPicPr>
            <a:picLocks noChangeAspect="1"/>
          </p:cNvPicPr>
          <p:nvPr/>
        </p:nvPicPr>
        <p:blipFill>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contrast="20000"/>
                    </a14:imgEffect>
                  </a14:imgLayer>
                </a14:imgProps>
              </a:ext>
            </a:extLst>
          </a:blip>
          <a:stretch>
            <a:fillRect/>
          </a:stretch>
        </p:blipFill>
        <p:spPr>
          <a:xfrm>
            <a:off x="789158" y="3619644"/>
            <a:ext cx="8132060" cy="2432145"/>
          </a:xfrm>
          <a:prstGeom prst="rect">
            <a:avLst/>
          </a:prstGeom>
        </p:spPr>
      </p:pic>
      <p:sp>
        <p:nvSpPr>
          <p:cNvPr id="14" name="TextBox 13"/>
          <p:cNvSpPr txBox="1"/>
          <p:nvPr/>
        </p:nvSpPr>
        <p:spPr>
          <a:xfrm>
            <a:off x="1818916" y="4159068"/>
            <a:ext cx="6208958" cy="1015663"/>
          </a:xfrm>
          <a:prstGeom prst="rect">
            <a:avLst/>
          </a:prstGeom>
          <a:noFill/>
        </p:spPr>
        <p:txBody>
          <a:bodyPr wrap="square" rtlCol="0">
            <a:spAutoFit/>
          </a:bodyPr>
          <a:lstStyle/>
          <a:p>
            <a:pPr algn="ctr">
              <a:buNone/>
            </a:pPr>
            <a:r>
              <a:rPr lang="en-US" sz="2000" dirty="0" smtClean="0">
                <a:solidFill>
                  <a:schemeClr val="tx1"/>
                </a:solidFill>
                <a:latin typeface="Times" pitchFamily="18" charset="0"/>
                <a:cs typeface="Times New Roman" pitchFamily="18" charset="0"/>
              </a:rPr>
              <a:t>HB </a:t>
            </a:r>
            <a:r>
              <a:rPr lang="en-US" sz="2000" dirty="0">
                <a:solidFill>
                  <a:schemeClr val="tx1"/>
                </a:solidFill>
                <a:latin typeface="Times" pitchFamily="18" charset="0"/>
                <a:cs typeface="Times New Roman" pitchFamily="18" charset="0"/>
              </a:rPr>
              <a:t>4 helps ensure Texas has a reliable water supply for the next 50 </a:t>
            </a:r>
            <a:r>
              <a:rPr lang="en-US" sz="2000" dirty="0" smtClean="0">
                <a:solidFill>
                  <a:schemeClr val="tx1"/>
                </a:solidFill>
                <a:latin typeface="Times" pitchFamily="18" charset="0"/>
                <a:cs typeface="Times New Roman" pitchFamily="18" charset="0"/>
              </a:rPr>
              <a:t>years… </a:t>
            </a:r>
            <a:r>
              <a:rPr lang="en-US" sz="2000" dirty="0">
                <a:solidFill>
                  <a:schemeClr val="tx1"/>
                </a:solidFill>
                <a:latin typeface="Times" pitchFamily="18" charset="0"/>
                <a:cs typeface="Times New Roman" pitchFamily="18" charset="0"/>
              </a:rPr>
              <a:t>while further developing brackish and desalination water </a:t>
            </a:r>
            <a:r>
              <a:rPr lang="en-US" sz="2000" dirty="0" smtClean="0">
                <a:solidFill>
                  <a:schemeClr val="tx1"/>
                </a:solidFill>
                <a:latin typeface="Times" pitchFamily="18" charset="0"/>
                <a:cs typeface="Times New Roman" pitchFamily="18" charset="0"/>
              </a:rPr>
              <a:t>treatment</a:t>
            </a:r>
            <a:r>
              <a:rPr lang="en-US" sz="2000" dirty="0">
                <a:solidFill>
                  <a:schemeClr val="tx1"/>
                </a:solidFill>
                <a:latin typeface="Times" pitchFamily="18" charset="0"/>
                <a:cs typeface="Times New Roman" pitchFamily="18" charset="0"/>
              </a:rPr>
              <a:t>.</a:t>
            </a:r>
            <a:endParaRPr lang="en-US" sz="2000" dirty="0" smtClean="0">
              <a:solidFill>
                <a:schemeClr val="tx1"/>
              </a:solidFill>
              <a:latin typeface="Times" pitchFamily="18" charset="0"/>
              <a:cs typeface="Times New Roman" pitchFamily="18" charset="0"/>
            </a:endParaRPr>
          </a:p>
        </p:txBody>
      </p:sp>
      <p:sp>
        <p:nvSpPr>
          <p:cNvPr id="15" name="TextBox 14"/>
          <p:cNvSpPr txBox="1"/>
          <p:nvPr/>
        </p:nvSpPr>
        <p:spPr>
          <a:xfrm>
            <a:off x="1126226" y="3683268"/>
            <a:ext cx="1385379" cy="1600438"/>
          </a:xfrm>
          <a:prstGeom prst="rect">
            <a:avLst/>
          </a:prstGeom>
          <a:noFill/>
        </p:spPr>
        <p:txBody>
          <a:bodyPr wrap="square" rtlCol="0">
            <a:spAutoFit/>
          </a:bodyPr>
          <a:lstStyle/>
          <a:p>
            <a:pPr>
              <a:buNone/>
            </a:pPr>
            <a:r>
              <a:rPr lang="en-US" sz="9600" spc="-300" dirty="0" smtClean="0">
                <a:solidFill>
                  <a:schemeClr val="tx2">
                    <a:lumMod val="60000"/>
                    <a:lumOff val="40000"/>
                  </a:schemeClr>
                </a:solidFill>
                <a:latin typeface="Times" pitchFamily="18" charset="0"/>
                <a:cs typeface="Times New Roman" pitchFamily="18" charset="0"/>
              </a:rPr>
              <a:t>“</a:t>
            </a:r>
            <a:endParaRPr lang="en-US" sz="9600" spc="-300" dirty="0">
              <a:solidFill>
                <a:schemeClr val="tx2">
                  <a:lumMod val="60000"/>
                  <a:lumOff val="40000"/>
                </a:schemeClr>
              </a:solidFill>
              <a:latin typeface="Times" pitchFamily="18" charset="0"/>
              <a:cs typeface="Times New Roman" pitchFamily="18" charset="0"/>
            </a:endParaRPr>
          </a:p>
        </p:txBody>
      </p:sp>
      <p:sp>
        <p:nvSpPr>
          <p:cNvPr id="16" name="TextBox 15"/>
          <p:cNvSpPr txBox="1"/>
          <p:nvPr/>
        </p:nvSpPr>
        <p:spPr>
          <a:xfrm rot="10800000">
            <a:off x="7335181" y="3983027"/>
            <a:ext cx="1385379" cy="1600438"/>
          </a:xfrm>
          <a:prstGeom prst="rect">
            <a:avLst/>
          </a:prstGeom>
          <a:noFill/>
        </p:spPr>
        <p:txBody>
          <a:bodyPr wrap="square" rtlCol="0">
            <a:spAutoFit/>
          </a:bodyPr>
          <a:lstStyle/>
          <a:p>
            <a:pPr>
              <a:buNone/>
            </a:pPr>
            <a:r>
              <a:rPr lang="en-US" sz="9600" spc="-300" dirty="0" smtClean="0">
                <a:solidFill>
                  <a:schemeClr val="tx2">
                    <a:lumMod val="60000"/>
                    <a:lumOff val="40000"/>
                  </a:schemeClr>
                </a:solidFill>
                <a:latin typeface="Times" pitchFamily="18" charset="0"/>
                <a:cs typeface="Times New Roman" pitchFamily="18" charset="0"/>
              </a:rPr>
              <a:t>“</a:t>
            </a:r>
            <a:endParaRPr lang="en-US" sz="9600" spc="-300" dirty="0">
              <a:solidFill>
                <a:schemeClr val="tx2">
                  <a:lumMod val="60000"/>
                  <a:lumOff val="40000"/>
                </a:schemeClr>
              </a:solidFill>
              <a:latin typeface="Times" pitchFamily="18" charset="0"/>
              <a:cs typeface="Times New Roman" pitchFamily="18" charset="0"/>
            </a:endParaRPr>
          </a:p>
        </p:txBody>
      </p:sp>
      <p:sp>
        <p:nvSpPr>
          <p:cNvPr id="18" name="TextBox 17"/>
          <p:cNvSpPr txBox="1"/>
          <p:nvPr/>
        </p:nvSpPr>
        <p:spPr>
          <a:xfrm>
            <a:off x="5532259" y="5224990"/>
            <a:ext cx="2763870" cy="646331"/>
          </a:xfrm>
          <a:prstGeom prst="rect">
            <a:avLst/>
          </a:prstGeom>
          <a:noFill/>
        </p:spPr>
        <p:txBody>
          <a:bodyPr wrap="square" rtlCol="0">
            <a:spAutoFit/>
          </a:bodyPr>
          <a:lstStyle/>
          <a:p>
            <a:pPr algn="ctr">
              <a:spcBef>
                <a:spcPts val="0"/>
              </a:spcBef>
              <a:buNone/>
            </a:pPr>
            <a:r>
              <a:rPr lang="en-US" sz="1800" b="1" dirty="0" smtClean="0">
                <a:solidFill>
                  <a:schemeClr val="tx2">
                    <a:lumMod val="60000"/>
                    <a:lumOff val="40000"/>
                  </a:schemeClr>
                </a:solidFill>
                <a:latin typeface="Times" pitchFamily="18" charset="0"/>
                <a:cs typeface="Times New Roman" pitchFamily="18" charset="0"/>
              </a:rPr>
              <a:t>Governor Rick Perry</a:t>
            </a:r>
          </a:p>
          <a:p>
            <a:pPr algn="ctr">
              <a:spcBef>
                <a:spcPts val="0"/>
              </a:spcBef>
              <a:buNone/>
            </a:pPr>
            <a:r>
              <a:rPr lang="en-US" sz="1800" b="1" dirty="0" smtClean="0">
                <a:solidFill>
                  <a:schemeClr val="tx2">
                    <a:lumMod val="60000"/>
                    <a:lumOff val="40000"/>
                  </a:schemeClr>
                </a:solidFill>
                <a:latin typeface="Times" pitchFamily="18" charset="0"/>
                <a:cs typeface="Times New Roman" pitchFamily="18" charset="0"/>
              </a:rPr>
              <a:t>May 2013</a:t>
            </a:r>
            <a:endParaRPr lang="en-US" sz="1800" b="1" dirty="0">
              <a:solidFill>
                <a:schemeClr val="tx2">
                  <a:lumMod val="60000"/>
                  <a:lumOff val="40000"/>
                </a:schemeClr>
              </a:solidFill>
              <a:latin typeface="Times"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40578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312468" y="261985"/>
            <a:ext cx="8542422" cy="675389"/>
          </a:xfrm>
        </p:spPr>
        <p:txBody>
          <a:bodyPr/>
          <a:lstStyle/>
          <a:p>
            <a:r>
              <a:rPr lang="en-US" dirty="0" smtClean="0"/>
              <a:t>Brackish Desalination Press</a:t>
            </a:r>
            <a:endParaRPr lang="en-US" dirty="0"/>
          </a:p>
        </p:txBody>
      </p:sp>
      <p:pic>
        <p:nvPicPr>
          <p:cNvPr id="27" name="Picture 26" descr="blank_cutline.jpg"/>
          <p:cNvPicPr>
            <a:picLocks noChangeAspect="1"/>
          </p:cNvPicPr>
          <p:nvPr/>
        </p:nvPicPr>
        <p:blipFill>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contrast="20000"/>
                    </a14:imgEffect>
                  </a14:imgLayer>
                </a14:imgProps>
              </a:ext>
            </a:extLst>
          </a:blip>
          <a:stretch>
            <a:fillRect/>
          </a:stretch>
        </p:blipFill>
        <p:spPr>
          <a:xfrm>
            <a:off x="306276" y="899015"/>
            <a:ext cx="8132060" cy="2432145"/>
          </a:xfrm>
          <a:prstGeom prst="rect">
            <a:avLst/>
          </a:prstGeom>
        </p:spPr>
      </p:pic>
      <p:sp>
        <p:nvSpPr>
          <p:cNvPr id="28" name="TextBox 27"/>
          <p:cNvSpPr txBox="1"/>
          <p:nvPr/>
        </p:nvSpPr>
        <p:spPr>
          <a:xfrm>
            <a:off x="537633" y="926310"/>
            <a:ext cx="1385379" cy="1600438"/>
          </a:xfrm>
          <a:prstGeom prst="rect">
            <a:avLst/>
          </a:prstGeom>
          <a:noFill/>
        </p:spPr>
        <p:txBody>
          <a:bodyPr wrap="square" rtlCol="0">
            <a:spAutoFit/>
          </a:bodyPr>
          <a:lstStyle/>
          <a:p>
            <a:pPr>
              <a:buNone/>
            </a:pPr>
            <a:r>
              <a:rPr lang="en-US" sz="9600" spc="-300" dirty="0" smtClean="0">
                <a:solidFill>
                  <a:schemeClr val="tx2">
                    <a:lumMod val="60000"/>
                    <a:lumOff val="40000"/>
                  </a:schemeClr>
                </a:solidFill>
                <a:latin typeface="Times" pitchFamily="18" charset="0"/>
                <a:cs typeface="Times New Roman" pitchFamily="18" charset="0"/>
              </a:rPr>
              <a:t>“</a:t>
            </a:r>
            <a:endParaRPr lang="en-US" sz="9600" spc="-300" dirty="0">
              <a:solidFill>
                <a:schemeClr val="tx2">
                  <a:lumMod val="60000"/>
                  <a:lumOff val="40000"/>
                </a:schemeClr>
              </a:solidFill>
              <a:latin typeface="Times" pitchFamily="18" charset="0"/>
              <a:cs typeface="Times New Roman" pitchFamily="18" charset="0"/>
            </a:endParaRPr>
          </a:p>
        </p:txBody>
      </p:sp>
      <p:sp>
        <p:nvSpPr>
          <p:cNvPr id="29" name="TextBox 28"/>
          <p:cNvSpPr txBox="1"/>
          <p:nvPr/>
        </p:nvSpPr>
        <p:spPr>
          <a:xfrm>
            <a:off x="1132830" y="1522688"/>
            <a:ext cx="6208958" cy="461665"/>
          </a:xfrm>
          <a:prstGeom prst="rect">
            <a:avLst/>
          </a:prstGeom>
          <a:noFill/>
        </p:spPr>
        <p:txBody>
          <a:bodyPr wrap="square" rtlCol="0">
            <a:spAutoFit/>
          </a:bodyPr>
          <a:lstStyle/>
          <a:p>
            <a:pPr algn="ctr">
              <a:buNone/>
            </a:pPr>
            <a:r>
              <a:rPr lang="en-US" sz="2400" dirty="0" err="1">
                <a:solidFill>
                  <a:srgbClr val="000000"/>
                </a:solidFill>
                <a:latin typeface="Georgia"/>
                <a:ea typeface="Times New Roman"/>
              </a:rPr>
              <a:t>Desal</a:t>
            </a:r>
            <a:r>
              <a:rPr lang="en-US" sz="2400" dirty="0">
                <a:solidFill>
                  <a:srgbClr val="000000"/>
                </a:solidFill>
                <a:latin typeface="Georgia"/>
                <a:ea typeface="Times New Roman"/>
              </a:rPr>
              <a:t> is the answer all over the world.</a:t>
            </a:r>
          </a:p>
        </p:txBody>
      </p:sp>
      <p:sp>
        <p:nvSpPr>
          <p:cNvPr id="30" name="TextBox 29"/>
          <p:cNvSpPr txBox="1"/>
          <p:nvPr/>
        </p:nvSpPr>
        <p:spPr>
          <a:xfrm rot="10800000">
            <a:off x="6728121" y="953303"/>
            <a:ext cx="1385379" cy="1600438"/>
          </a:xfrm>
          <a:prstGeom prst="rect">
            <a:avLst/>
          </a:prstGeom>
          <a:noFill/>
        </p:spPr>
        <p:txBody>
          <a:bodyPr wrap="square" rtlCol="0">
            <a:spAutoFit/>
          </a:bodyPr>
          <a:lstStyle/>
          <a:p>
            <a:pPr>
              <a:buNone/>
            </a:pPr>
            <a:r>
              <a:rPr lang="en-US" sz="9600" spc="-300" dirty="0" smtClean="0">
                <a:solidFill>
                  <a:schemeClr val="tx2">
                    <a:lumMod val="60000"/>
                    <a:lumOff val="40000"/>
                  </a:schemeClr>
                </a:solidFill>
                <a:latin typeface="Times" pitchFamily="18" charset="0"/>
                <a:cs typeface="Times New Roman" pitchFamily="18" charset="0"/>
              </a:rPr>
              <a:t>“</a:t>
            </a:r>
            <a:endParaRPr lang="en-US" sz="9600" spc="-300" dirty="0">
              <a:solidFill>
                <a:schemeClr val="tx2">
                  <a:lumMod val="60000"/>
                  <a:lumOff val="40000"/>
                </a:schemeClr>
              </a:solidFill>
              <a:latin typeface="Times" pitchFamily="18" charset="0"/>
              <a:cs typeface="Times New Roman" pitchFamily="18" charset="0"/>
            </a:endParaRPr>
          </a:p>
        </p:txBody>
      </p:sp>
      <p:sp>
        <p:nvSpPr>
          <p:cNvPr id="32" name="TextBox 31"/>
          <p:cNvSpPr txBox="1"/>
          <p:nvPr/>
        </p:nvSpPr>
        <p:spPr>
          <a:xfrm>
            <a:off x="4372305" y="2340758"/>
            <a:ext cx="3440941" cy="646331"/>
          </a:xfrm>
          <a:prstGeom prst="rect">
            <a:avLst/>
          </a:prstGeom>
          <a:noFill/>
        </p:spPr>
        <p:txBody>
          <a:bodyPr wrap="square" rtlCol="0">
            <a:spAutoFit/>
          </a:bodyPr>
          <a:lstStyle/>
          <a:p>
            <a:pPr algn="ctr">
              <a:spcBef>
                <a:spcPts val="0"/>
              </a:spcBef>
              <a:buNone/>
            </a:pPr>
            <a:r>
              <a:rPr lang="en-US" sz="1800" b="1" dirty="0" smtClean="0">
                <a:solidFill>
                  <a:schemeClr val="tx2">
                    <a:lumMod val="60000"/>
                    <a:lumOff val="40000"/>
                  </a:schemeClr>
                </a:solidFill>
                <a:latin typeface="Times" pitchFamily="18" charset="0"/>
                <a:cs typeface="Times New Roman" pitchFamily="18" charset="0"/>
              </a:rPr>
              <a:t>State Representative Lyle Larson</a:t>
            </a:r>
          </a:p>
          <a:p>
            <a:pPr algn="ctr">
              <a:spcBef>
                <a:spcPts val="0"/>
              </a:spcBef>
              <a:buNone/>
            </a:pPr>
            <a:r>
              <a:rPr lang="en-US" sz="1800" b="1" dirty="0" smtClean="0">
                <a:solidFill>
                  <a:schemeClr val="tx2">
                    <a:lumMod val="60000"/>
                    <a:lumOff val="40000"/>
                  </a:schemeClr>
                </a:solidFill>
                <a:latin typeface="Times" pitchFamily="18" charset="0"/>
                <a:cs typeface="Times New Roman" pitchFamily="18" charset="0"/>
              </a:rPr>
              <a:t>February 2014</a:t>
            </a:r>
            <a:endParaRPr lang="en-US" sz="1800" b="1" dirty="0">
              <a:solidFill>
                <a:schemeClr val="tx2">
                  <a:lumMod val="60000"/>
                  <a:lumOff val="40000"/>
                </a:schemeClr>
              </a:solidFill>
              <a:latin typeface="Times" pitchFamily="18" charset="0"/>
              <a:cs typeface="Times New Roman" pitchFamily="18" charset="0"/>
            </a:endParaRPr>
          </a:p>
        </p:txBody>
      </p:sp>
      <p:pic>
        <p:nvPicPr>
          <p:cNvPr id="13" name="Picture 12" descr="blank_cutline.jpg"/>
          <p:cNvPicPr>
            <a:picLocks noChangeAspect="1"/>
          </p:cNvPicPr>
          <p:nvPr/>
        </p:nvPicPr>
        <p:blipFill>
          <a:blip r:embed="rId3"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brightnessContrast contrast="20000"/>
                    </a14:imgEffect>
                  </a14:imgLayer>
                </a14:imgProps>
              </a:ext>
            </a:extLst>
          </a:blip>
          <a:stretch>
            <a:fillRect/>
          </a:stretch>
        </p:blipFill>
        <p:spPr>
          <a:xfrm>
            <a:off x="815860" y="3296749"/>
            <a:ext cx="8261633" cy="2668404"/>
          </a:xfrm>
          <a:prstGeom prst="rect">
            <a:avLst/>
          </a:prstGeom>
        </p:spPr>
      </p:pic>
      <p:sp>
        <p:nvSpPr>
          <p:cNvPr id="14" name="TextBox 13"/>
          <p:cNvSpPr txBox="1"/>
          <p:nvPr/>
        </p:nvSpPr>
        <p:spPr>
          <a:xfrm>
            <a:off x="993867" y="3381222"/>
            <a:ext cx="657139" cy="1600438"/>
          </a:xfrm>
          <a:prstGeom prst="rect">
            <a:avLst/>
          </a:prstGeom>
          <a:noFill/>
        </p:spPr>
        <p:txBody>
          <a:bodyPr wrap="square" rtlCol="0">
            <a:spAutoFit/>
          </a:bodyPr>
          <a:lstStyle/>
          <a:p>
            <a:pPr>
              <a:buNone/>
            </a:pPr>
            <a:r>
              <a:rPr lang="en-US" sz="9800" spc="-300" dirty="0" smtClean="0">
                <a:solidFill>
                  <a:schemeClr val="tx2">
                    <a:lumMod val="60000"/>
                    <a:lumOff val="40000"/>
                  </a:schemeClr>
                </a:solidFill>
                <a:latin typeface="Times" pitchFamily="18" charset="0"/>
                <a:cs typeface="Times New Roman" pitchFamily="18" charset="0"/>
              </a:rPr>
              <a:t>“</a:t>
            </a:r>
            <a:endParaRPr lang="en-US" sz="9800" spc="-300" dirty="0">
              <a:solidFill>
                <a:schemeClr val="tx2">
                  <a:lumMod val="60000"/>
                  <a:lumOff val="40000"/>
                </a:schemeClr>
              </a:solidFill>
              <a:latin typeface="Times" pitchFamily="18" charset="0"/>
              <a:cs typeface="Times New Roman" pitchFamily="18" charset="0"/>
            </a:endParaRPr>
          </a:p>
        </p:txBody>
      </p:sp>
      <p:sp>
        <p:nvSpPr>
          <p:cNvPr id="15" name="TextBox 14"/>
          <p:cNvSpPr txBox="1"/>
          <p:nvPr/>
        </p:nvSpPr>
        <p:spPr>
          <a:xfrm>
            <a:off x="1606448" y="3876633"/>
            <a:ext cx="7242565" cy="1261884"/>
          </a:xfrm>
          <a:prstGeom prst="rect">
            <a:avLst/>
          </a:prstGeom>
          <a:noFill/>
        </p:spPr>
        <p:txBody>
          <a:bodyPr wrap="square" rtlCol="0">
            <a:spAutoFit/>
          </a:bodyPr>
          <a:lstStyle/>
          <a:p>
            <a:pPr marL="0" marR="0" algn="just">
              <a:spcBef>
                <a:spcPts val="0"/>
              </a:spcBef>
              <a:spcAft>
                <a:spcPts val="0"/>
              </a:spcAft>
              <a:buNone/>
            </a:pPr>
            <a:r>
              <a:rPr lang="en-US" sz="2400" dirty="0">
                <a:solidFill>
                  <a:srgbClr val="000000"/>
                </a:solidFill>
                <a:latin typeface="Georgia"/>
                <a:ea typeface="Times New Roman"/>
              </a:rPr>
              <a:t>Senator [</a:t>
            </a:r>
            <a:r>
              <a:rPr lang="en-US" sz="2400" dirty="0" smtClean="0">
                <a:solidFill>
                  <a:srgbClr val="000000"/>
                </a:solidFill>
                <a:latin typeface="Georgia"/>
                <a:ea typeface="Times New Roman"/>
              </a:rPr>
              <a:t>Fraser] touts </a:t>
            </a:r>
            <a:r>
              <a:rPr lang="en-US" sz="2400" dirty="0">
                <a:solidFill>
                  <a:srgbClr val="000000"/>
                </a:solidFill>
                <a:latin typeface="Georgia"/>
                <a:ea typeface="Times New Roman"/>
              </a:rPr>
              <a:t>fix for water, power issues</a:t>
            </a:r>
            <a:r>
              <a:rPr lang="en-US" sz="1200" dirty="0">
                <a:solidFill>
                  <a:srgbClr val="000000"/>
                </a:solidFill>
                <a:latin typeface="Calibri"/>
                <a:ea typeface="Times New Roman"/>
              </a:rPr>
              <a:t> </a:t>
            </a:r>
            <a:endParaRPr lang="en-US" sz="1200" dirty="0" smtClean="0">
              <a:solidFill>
                <a:srgbClr val="000000"/>
              </a:solidFill>
              <a:latin typeface="Calibri"/>
              <a:ea typeface="Times New Roman"/>
            </a:endParaRPr>
          </a:p>
          <a:p>
            <a:pPr marL="0" marR="0" algn="just">
              <a:spcBef>
                <a:spcPts val="0"/>
              </a:spcBef>
              <a:spcAft>
                <a:spcPts val="0"/>
              </a:spcAft>
              <a:buNone/>
            </a:pPr>
            <a:endParaRPr lang="en-US" sz="800" dirty="0">
              <a:latin typeface="Times New Roman"/>
              <a:ea typeface="Calibri"/>
            </a:endParaRPr>
          </a:p>
          <a:p>
            <a:pPr marL="0" marR="0" algn="just">
              <a:spcBef>
                <a:spcPts val="0"/>
              </a:spcBef>
              <a:spcAft>
                <a:spcPts val="0"/>
              </a:spcAft>
              <a:buNone/>
            </a:pPr>
            <a:endParaRPr lang="en-US" sz="800" dirty="0" smtClean="0">
              <a:solidFill>
                <a:srgbClr val="333333"/>
              </a:solidFill>
              <a:latin typeface="Arial"/>
              <a:ea typeface="Times New Roman"/>
            </a:endParaRPr>
          </a:p>
          <a:p>
            <a:pPr marL="0" marR="0">
              <a:spcBef>
                <a:spcPts val="0"/>
              </a:spcBef>
              <a:spcAft>
                <a:spcPts val="0"/>
              </a:spcAft>
              <a:buNone/>
            </a:pPr>
            <a:r>
              <a:rPr lang="en-US" sz="1800" dirty="0" smtClean="0">
                <a:solidFill>
                  <a:srgbClr val="333333"/>
                </a:solidFill>
                <a:latin typeface="Arial"/>
                <a:ea typeface="Times New Roman"/>
              </a:rPr>
              <a:t>He wants </a:t>
            </a:r>
            <a:r>
              <a:rPr lang="en-US" sz="1800" dirty="0">
                <a:solidFill>
                  <a:srgbClr val="333333"/>
                </a:solidFill>
                <a:latin typeface="Arial"/>
                <a:ea typeface="Times New Roman"/>
              </a:rPr>
              <a:t>power plants built where brackish water can be desalinated.</a:t>
            </a:r>
            <a:endParaRPr lang="en-US" sz="1200" dirty="0">
              <a:effectLst/>
              <a:latin typeface="Times New Roman"/>
              <a:ea typeface="Calibri"/>
            </a:endParaRPr>
          </a:p>
        </p:txBody>
      </p:sp>
      <p:sp>
        <p:nvSpPr>
          <p:cNvPr id="16" name="TextBox 15"/>
          <p:cNvSpPr txBox="1"/>
          <p:nvPr/>
        </p:nvSpPr>
        <p:spPr>
          <a:xfrm rot="10800000">
            <a:off x="8324494" y="3752921"/>
            <a:ext cx="657139" cy="1600438"/>
          </a:xfrm>
          <a:prstGeom prst="rect">
            <a:avLst/>
          </a:prstGeom>
          <a:noFill/>
        </p:spPr>
        <p:txBody>
          <a:bodyPr wrap="square" rtlCol="0">
            <a:spAutoFit/>
          </a:bodyPr>
          <a:lstStyle/>
          <a:p>
            <a:pPr>
              <a:buNone/>
            </a:pPr>
            <a:r>
              <a:rPr lang="en-US" sz="9800" spc="-300" dirty="0" smtClean="0">
                <a:solidFill>
                  <a:schemeClr val="tx2">
                    <a:lumMod val="60000"/>
                    <a:lumOff val="40000"/>
                  </a:schemeClr>
                </a:solidFill>
                <a:latin typeface="Times" pitchFamily="18" charset="0"/>
                <a:cs typeface="Times New Roman" pitchFamily="18" charset="0"/>
              </a:rPr>
              <a:t>“</a:t>
            </a:r>
            <a:endParaRPr lang="en-US" sz="9800" spc="-300" dirty="0">
              <a:solidFill>
                <a:schemeClr val="tx2">
                  <a:lumMod val="60000"/>
                  <a:lumOff val="40000"/>
                </a:schemeClr>
              </a:solidFill>
              <a:latin typeface="Times" pitchFamily="18" charset="0"/>
              <a:cs typeface="Times New Roman" pitchFamily="18" charset="0"/>
            </a:endParaRPr>
          </a:p>
        </p:txBody>
      </p:sp>
      <p:sp>
        <p:nvSpPr>
          <p:cNvPr id="18" name="TextBox 17"/>
          <p:cNvSpPr txBox="1"/>
          <p:nvPr/>
        </p:nvSpPr>
        <p:spPr>
          <a:xfrm>
            <a:off x="5064369" y="4988633"/>
            <a:ext cx="3260123" cy="646331"/>
          </a:xfrm>
          <a:prstGeom prst="rect">
            <a:avLst/>
          </a:prstGeom>
          <a:noFill/>
        </p:spPr>
        <p:txBody>
          <a:bodyPr wrap="square" rtlCol="0">
            <a:spAutoFit/>
          </a:bodyPr>
          <a:lstStyle/>
          <a:p>
            <a:pPr marL="344488" indent="-344488" algn="ctr">
              <a:spcBef>
                <a:spcPts val="0"/>
              </a:spcBef>
              <a:buNone/>
            </a:pPr>
            <a:r>
              <a:rPr lang="en-US" sz="1800" b="1" dirty="0" smtClean="0">
                <a:solidFill>
                  <a:schemeClr val="tx2">
                    <a:lumMod val="60000"/>
                    <a:lumOff val="40000"/>
                  </a:schemeClr>
                </a:solidFill>
                <a:latin typeface="Times" pitchFamily="18" charset="0"/>
                <a:cs typeface="Times New Roman" pitchFamily="18" charset="0"/>
              </a:rPr>
              <a:t>Austin American Statesman</a:t>
            </a:r>
            <a:endParaRPr lang="en-US" sz="1800" b="1" dirty="0">
              <a:solidFill>
                <a:schemeClr val="tx2">
                  <a:lumMod val="60000"/>
                  <a:lumOff val="40000"/>
                </a:schemeClr>
              </a:solidFill>
              <a:latin typeface="Times" pitchFamily="18" charset="0"/>
              <a:cs typeface="Times New Roman" pitchFamily="18" charset="0"/>
            </a:endParaRPr>
          </a:p>
          <a:p>
            <a:pPr marL="344488" indent="-344488" algn="ctr">
              <a:spcBef>
                <a:spcPts val="0"/>
              </a:spcBef>
              <a:buNone/>
            </a:pPr>
            <a:r>
              <a:rPr lang="en-US" sz="1800" b="1" dirty="0" smtClean="0">
                <a:solidFill>
                  <a:schemeClr val="tx2">
                    <a:lumMod val="60000"/>
                    <a:lumOff val="40000"/>
                  </a:schemeClr>
                </a:solidFill>
                <a:latin typeface="Times" pitchFamily="18" charset="0"/>
                <a:cs typeface="Times New Roman" pitchFamily="18" charset="0"/>
              </a:rPr>
              <a:t>January 2014</a:t>
            </a:r>
            <a:endParaRPr lang="en-US" sz="1800" b="1" dirty="0">
              <a:solidFill>
                <a:schemeClr val="tx2">
                  <a:lumMod val="60000"/>
                  <a:lumOff val="40000"/>
                </a:schemeClr>
              </a:solidFill>
              <a:latin typeface="Times" pitchFamily="18" charset="0"/>
              <a:cs typeface="Times New Roman"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43289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42393</TotalTime>
  <Words>1625</Words>
  <Application>Microsoft Macintosh PowerPoint</Application>
  <PresentationFormat>On-screen Show (4:3)</PresentationFormat>
  <Paragraphs>197</Paragraphs>
  <Slides>16</Slides>
  <Notes>14</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1_Custom Design</vt:lpstr>
      <vt:lpstr>1 title slide</vt:lpstr>
      <vt:lpstr>Acrobat Document</vt:lpstr>
      <vt:lpstr>Slide 1</vt:lpstr>
      <vt:lpstr>San Antonio’s Water Challenge</vt:lpstr>
      <vt:lpstr>Successful Water Management</vt:lpstr>
      <vt:lpstr>Managing Water Demand </vt:lpstr>
      <vt:lpstr>Aquifer Storage &amp; Recovery (ASR)</vt:lpstr>
      <vt:lpstr>Aquifer Storage &amp; Recovery (ASR)</vt:lpstr>
      <vt:lpstr>Brackish Groundwater Desalination  </vt:lpstr>
      <vt:lpstr>Brackish Desalination Press</vt:lpstr>
      <vt:lpstr>Brackish Desalination Press</vt:lpstr>
      <vt:lpstr>Three Phase Brackish Project</vt:lpstr>
      <vt:lpstr>Potential Partnership with CPS Energy</vt:lpstr>
      <vt:lpstr>Expansion of Brackish Desalination</vt:lpstr>
      <vt:lpstr>Legal and Regulatory Challenges</vt:lpstr>
      <vt:lpstr>Legislative Changes Needed</vt:lpstr>
      <vt:lpstr>Conclusions</vt:lpstr>
      <vt:lpstr>Slide 16</vt:lpstr>
    </vt:vector>
  </TitlesOfParts>
  <Company>saws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Refreshing Idea</dc:title>
  <dc:creator>saws</dc:creator>
  <cp:lastModifiedBy>David Fisher</cp:lastModifiedBy>
  <cp:revision>878</cp:revision>
  <cp:lastPrinted>2014-03-20T16:26:59Z</cp:lastPrinted>
  <dcterms:created xsi:type="dcterms:W3CDTF">2014-03-21T12:27:46Z</dcterms:created>
  <dcterms:modified xsi:type="dcterms:W3CDTF">2014-03-21T12:29:55Z</dcterms:modified>
</cp:coreProperties>
</file>